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8" r:id="rId4"/>
    <p:sldId id="261" r:id="rId5"/>
    <p:sldId id="259" r:id="rId6"/>
    <p:sldId id="262" r:id="rId7"/>
    <p:sldId id="263" r:id="rId8"/>
    <p:sldId id="2749" r:id="rId9"/>
  </p:sldIdLst>
  <p:sldSz cx="12192000" cy="6858000"/>
  <p:notesSz cx="6858000" cy="9144000"/>
  <p:embeddedFontLst>
    <p:embeddedFont>
      <p:font typeface="HarmonyOS Sans SC" panose="02010600030101010101" charset="-122"/>
      <p:regular r:id="rId11"/>
    </p:embeddedFont>
    <p:embeddedFont>
      <p:font typeface="HarmonyOS Sans SC Black" panose="02010600030101010101" charset="-122"/>
      <p:bold r:id="rId12"/>
    </p:embeddedFont>
    <p:embeddedFont>
      <p:font typeface="HarmonyOS Sans SC Medium" panose="02010600030101010101" charset="-122"/>
      <p:regular r:id="rId13"/>
    </p:embeddedFont>
    <p:embeddedFont>
      <p:font typeface="等线" panose="02010600030101010101" pitchFamily="2" charset="-122"/>
      <p:regular r:id="rId14"/>
      <p:bold r:id="rId15"/>
    </p:embeddedFont>
  </p:embeddedFontLst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6F6F6"/>
    <a:srgbClr val="BABAB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桌子上放满了不同类型的电子产品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023" y="0"/>
            <a:ext cx="15675428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86353" y="2661253"/>
            <a:ext cx="2633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NEW9310Pro</a:t>
            </a:r>
            <a:endParaRPr lang="en-US" altLang="zh-CN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86353" y="3246028"/>
            <a:ext cx="41070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Smart POS terminal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altLang="zh-CN" sz="18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Leading the new fashion of payment</a:t>
            </a:r>
          </a:p>
        </p:txBody>
      </p:sp>
      <p:pic>
        <p:nvPicPr>
          <p:cNvPr id="3" name="图片 2" descr="文本, 徽标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53" y="1152756"/>
            <a:ext cx="1726100" cy="412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86353" y="5402846"/>
            <a:ext cx="3207441" cy="4196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charset="-122"/>
                <a:ea typeface="HarmonyOS Sans SC" panose="00000500000000000000" charset="-122"/>
              </a:defRPr>
            </a:lvl1pPr>
          </a:lstStyle>
          <a:p>
            <a:r>
              <a:rPr lang="en-US" altLang="zh-CN" sz="1600"/>
              <a:t>www.newpostech.com</a:t>
            </a:r>
            <a:endParaRPr lang="zh-CN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本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71284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91518" y="797729"/>
            <a:ext cx="87446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Performance and experience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both leap to extraordinary levels</a:t>
            </a:r>
            <a:endParaRPr lang="en-US" altLang="zh-CN" sz="32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91518" y="2026345"/>
            <a:ext cx="6908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 more powerful Quad-core </a:t>
            </a:r>
            <a:r>
              <a:rPr lang="en-US" altLang="zh-CN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2.0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GHz processor keeps transactions running seamlessly and faster than ever before.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汽车的车头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0" y="1773370"/>
            <a:ext cx="11148540" cy="55649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1730" y="492500"/>
            <a:ext cx="40569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Splendid Large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Screen Display</a:t>
            </a:r>
            <a:endParaRPr lang="en-US" altLang="zh-CN" sz="32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68170" y="569444"/>
            <a:ext cx="6202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6.5-inch touch screen adjusts its brightness based on current lighting conditions and provides you the ultimate visual experience in any environments.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09868" y="2476982"/>
            <a:ext cx="3918030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ts val="285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kern="100">
                <a:effectLst/>
                <a:highlight>
                  <a:srgbClr val="FFFFFF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Extra large battery</a:t>
            </a:r>
            <a:endParaRPr lang="en-US" altLang="zh-CN" sz="3200" kern="100">
              <a:effectLst/>
              <a:highlight>
                <a:srgbClr val="FFFFFF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9868" y="3105833"/>
            <a:ext cx="4107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4000mAh From morning to night, worry-free battery life</a:t>
            </a:r>
          </a:p>
        </p:txBody>
      </p:sp>
      <p:pic>
        <p:nvPicPr>
          <p:cNvPr id="3" name="图片 2" descr="白色的手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68" y="-531002"/>
            <a:ext cx="5991832" cy="792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09868" y="4979056"/>
            <a:ext cx="3574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bg1">
                    <a:lumMod val="75000"/>
                  </a:schemeClr>
                </a:solidFill>
              </a:rPr>
              <a:t>*The description from morning to night comes from NEWPOS laboratory and is calculated based on the user's normal transaction usage model.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692096" y="2186691"/>
            <a:ext cx="39180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kern="100">
                <a:effectLst/>
                <a:highlight>
                  <a:srgbClr val="FFFFFF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All Solutions For Full Connection</a:t>
            </a:r>
            <a:endParaRPr lang="en-US" altLang="zh-CN" sz="3200" kern="100">
              <a:effectLst/>
              <a:highlight>
                <a:srgbClr val="FFFFFF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92096" y="3429000"/>
            <a:ext cx="41070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With the help of solutions for full connection, you could make payment or process data rapidly and securely on the spot through: 2G/3G/4G, Wi-Fi, Bluetooth.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000"/>
            <a:ext cx="5991832" cy="792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子设备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709" y="-1"/>
            <a:ext cx="14896618" cy="104198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67743" y="2418183"/>
            <a:ext cx="3918030" cy="494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ts val="285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Dual Camera</a:t>
            </a:r>
            <a:endParaRPr lang="en-US" altLang="zh-CN" sz="3200" kern="10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67743" y="3047034"/>
            <a:ext cx="41070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2MP Front camera and 13MP autofocus rear camera catch every detail of the codes, and makes payment more rapid and safer.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, 电脑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42" y="1675896"/>
            <a:ext cx="3871588" cy="2437200"/>
          </a:xfrm>
          <a:prstGeom prst="rect">
            <a:avLst/>
          </a:prstGeom>
        </p:spPr>
      </p:pic>
      <p:pic>
        <p:nvPicPr>
          <p:cNvPr id="7" name="图片 6" descr="桌子上的手机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41" y="4215683"/>
            <a:ext cx="3871588" cy="2437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30" y="1676703"/>
            <a:ext cx="3871588" cy="2437200"/>
          </a:xfrm>
          <a:prstGeom prst="rect">
            <a:avLst/>
          </a:prstGeom>
        </p:spPr>
      </p:pic>
      <p:pic>
        <p:nvPicPr>
          <p:cNvPr id="22" name="图片 21" descr="文本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30" y="4214055"/>
            <a:ext cx="3871588" cy="2437200"/>
          </a:xfrm>
          <a:prstGeom prst="rect">
            <a:avLst/>
          </a:prstGeom>
        </p:spPr>
      </p:pic>
      <p:pic>
        <p:nvPicPr>
          <p:cNvPr id="4" name="图片 3" descr="图片包含 网站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3" y="1678331"/>
            <a:ext cx="3841457" cy="49729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3855" y="448579"/>
            <a:ext cx="3918030" cy="852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ts val="285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kern="1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Supporting All Payments</a:t>
            </a:r>
            <a:endParaRPr lang="en-US" altLang="zh-CN" sz="3200" kern="100">
              <a:solidFill>
                <a:schemeClr val="tx1">
                  <a:lumMod val="95000"/>
                  <a:lumOff val="5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12243" y="424150"/>
            <a:ext cx="80299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1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It supports various payment methods, such as magnetic card, IC card, contactless transaction and code scanning transaction. A machine can be used for various forms, making collection simple.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9130" y="1884375"/>
            <a:ext cx="2225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/>
              <a:t>QR Code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11885" y="1884375"/>
            <a:ext cx="2225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/>
              <a:t>Magnetic </a:t>
            </a:r>
          </a:p>
          <a:p>
            <a:pPr algn="l"/>
            <a:r>
              <a:rPr lang="en-US" altLang="zh-CN"/>
              <a:t>Card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83472" y="1884375"/>
            <a:ext cx="2225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/>
              <a:t>NFC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11885" y="4397669"/>
            <a:ext cx="2225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/>
              <a:t>IC Card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83472" y="4397669"/>
            <a:ext cx="2225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/>
              <a:t>Contactless </a:t>
            </a:r>
          </a:p>
          <a:p>
            <a:pPr algn="l"/>
            <a:r>
              <a:rPr lang="en-US" altLang="zh-CN"/>
              <a:t>Card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2782419" y="386082"/>
            <a:ext cx="66278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>
                <a:latin typeface="HarmonyOS Sans SC Black" panose="00000A00000000000000" charset="-122"/>
                <a:ea typeface="HarmonyOS Sans SC Black" panose="00000A00000000000000" charset="-122"/>
              </a:rPr>
              <a:t>NEW9310Pro  </a:t>
            </a:r>
            <a:r>
              <a:rPr lang="zh-CN" altLang="en-US" sz="2800">
                <a:latin typeface="HarmonyOS Sans SC Black" panose="00000A00000000000000" charset="-122"/>
                <a:ea typeface="HarmonyOS Sans SC Black" panose="00000A00000000000000" charset="-122"/>
              </a:rPr>
              <a:t>Specifications</a:t>
            </a:r>
          </a:p>
        </p:txBody>
      </p:sp>
      <p:graphicFrame>
        <p:nvGraphicFramePr>
          <p:cNvPr id="20" name="表格 19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859484"/>
              </p:ext>
            </p:extLst>
          </p:nvPr>
        </p:nvGraphicFramePr>
        <p:xfrm>
          <a:off x="698500" y="1026160"/>
          <a:ext cx="5038725" cy="52209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CPU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HarmonyOS Sans SC Medium" panose="00000600000000000000" charset="-122"/>
                        <a:ea typeface="HarmonyOS Sans SC Medium" panose="00000600000000000000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+mn-cs"/>
                          <a:sym typeface="+mn-ea"/>
                        </a:rPr>
                        <a:t>Quad-core Cortex-A53</a:t>
                      </a:r>
                    </a:p>
                  </a:txBody>
                  <a:tcPr anchor="ctr">
                    <a:lnL>
                      <a:noFill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Memory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2GB RAM+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8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GB ROM</a:t>
                      </a:r>
                    </a:p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2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GB RAM+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16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GB ROM (optional)</a:t>
                      </a:r>
                    </a:p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TF card up to 512GB</a:t>
                      </a:r>
                      <a:endParaRPr lang="zh-CN" altLang="en-US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+mn-cs"/>
                          <a:sym typeface="+mn-ea"/>
                        </a:rPr>
                        <a:t>Asmart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Display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HarmonyOS Sans SC Medium" panose="00000600000000000000" charset="-122"/>
                        <a:ea typeface="HarmonyOS Sans SC Medium" panose="00000600000000000000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6.5"HD</a:t>
                      </a:r>
                    </a:p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720 x1600 Pixels</a:t>
                      </a:r>
                      <a:endParaRPr lang="zh-CN" altLang="en-US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Communication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4G\3G\2G</a:t>
                      </a:r>
                      <a:endParaRPr lang="zh-CN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</a:endParaRPr>
                    </a:p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WiFi(802.11 a\b\g\n)2.4G&amp;5G</a:t>
                      </a:r>
                      <a:endParaRPr lang="zh-CN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</a:endParaRPr>
                    </a:p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Bluetooth 5.0</a:t>
                      </a:r>
                      <a:endParaRPr lang="zh-CN" altLang="en-US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Card Readers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HarmonyOS Sans SC Medium" panose="00000600000000000000" charset="-122"/>
                        <a:ea typeface="HarmonyOS Sans SC Medium" panose="00000600000000000000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+mn-cs"/>
                        </a:rPr>
                        <a:t>Magnetic Card Reader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+mn-cs"/>
                        </a:rPr>
                        <a:t>Smart Card Reader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+mn-cs"/>
                        </a:rPr>
                        <a:t>Contactless Card Reader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Location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GPS/BEIDOU/GLONASS\AGPS</a:t>
                      </a:r>
                      <a:endParaRPr lang="zh-CN" altLang="en-US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94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  <a:sym typeface="+mn-ea"/>
                        </a:rPr>
                        <a:t>Camera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Front: 2 MP (optional)</a:t>
                      </a:r>
                      <a:endParaRPr lang="zh-CN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</a:endParaRPr>
                    </a:p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Rear: 5 MP (optional)13MP (optional)</a:t>
                      </a:r>
                      <a:endParaRPr lang="zh-CN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</a:endParaRPr>
                    </a:p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with fill light,support </a:t>
                      </a:r>
                      <a:endParaRPr lang="zh-CN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</a:endParaRPr>
                    </a:p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1D &amp; 2D code payment</a:t>
                      </a:r>
                      <a:endParaRPr lang="zh-CN" altLang="en-US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2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Peripheral Ports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1xType-C USB(OTG)</a:t>
                      </a:r>
                      <a:endParaRPr lang="zh-CN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</a:endParaRPr>
                    </a:p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en-US" altLang="zh-CN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+mn-cs"/>
                          <a:sym typeface="+mn-ea"/>
                        </a:rPr>
                        <a:t>1xP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+mn-cs"/>
                          <a:sym typeface="+mn-ea"/>
                        </a:rPr>
                        <a:t>ogo 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pin interface</a:t>
                      </a:r>
                    </a:p>
                    <a:p>
                      <a:pPr algn="l" defTabSz="91440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support expansion base(optional)</a:t>
                      </a:r>
                      <a:endParaRPr lang="zh-CN" altLang="en-US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185"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Wight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280g(Indluding battery)</a:t>
                      </a:r>
                      <a:endParaRPr lang="zh-CN" altLang="en-US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2" name="表格 2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8800814"/>
              </p:ext>
            </p:extLst>
          </p:nvPr>
        </p:nvGraphicFramePr>
        <p:xfrm>
          <a:off x="6195060" y="1024890"/>
          <a:ext cx="5024120" cy="5222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6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Card Slots</a:t>
                      </a:r>
                    </a:p>
                  </a:txBody>
                  <a:tcPr anchor="ctr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zh-CN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2 </a:t>
                      </a:r>
                      <a:r>
                        <a:rPr lang="zh-CN" altLang="en-US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x </a:t>
                      </a:r>
                      <a:r>
                        <a:rPr lang="en-US" altLang="zh-CN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Nano SIM+1x TF</a:t>
                      </a:r>
                      <a:endParaRPr lang="en-US" altLang="zh-CN" sz="1000" dirty="0">
                        <a:latin typeface="HarmonyOS Sans SC" panose="00000500000000000000" charset="-122"/>
                        <a:ea typeface="HarmonyOS Sans SC" panose="00000500000000000000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zh-CN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2 </a:t>
                      </a:r>
                      <a:r>
                        <a:rPr lang="zh-CN" altLang="en-US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x </a:t>
                      </a:r>
                      <a:r>
                        <a:rPr lang="en-US" altLang="zh-CN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Nano SIM+1xSAM+1xTF</a:t>
                      </a:r>
                      <a:r>
                        <a:rPr lang="zh-CN" altLang="en-US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(optional)</a:t>
                      </a:r>
                      <a:endParaRPr lang="zh-CN" altLang="en-US" sz="1000" dirty="0">
                        <a:latin typeface="HarmonyOS Sans SC" panose="00000500000000000000" charset="-122"/>
                        <a:ea typeface="HarmonyOS Sans SC" panose="00000500000000000000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zh-CN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1 </a:t>
                      </a:r>
                      <a:r>
                        <a:rPr lang="zh-CN" altLang="en-US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x </a:t>
                      </a:r>
                      <a:r>
                        <a:rPr lang="en-US" altLang="zh-CN" sz="1000" dirty="0" err="1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eSIM</a:t>
                      </a:r>
                      <a:r>
                        <a:rPr lang="zh-CN" altLang="en-US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(optional)</a:t>
                      </a:r>
                      <a:endParaRPr lang="zh-CN" altLang="en-US" sz="1000" dirty="0">
                        <a:latin typeface="HarmonyOS Sans SC" panose="00000500000000000000" charset="-122"/>
                        <a:ea typeface="HarmonyOS Sans SC" panose="00000500000000000000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zh-CN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Choose between </a:t>
                      </a:r>
                      <a:r>
                        <a:rPr lang="en-US" altLang="zh-CN" sz="1000" dirty="0" err="1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eSIM</a:t>
                      </a:r>
                      <a:r>
                        <a:rPr lang="en-US" altLang="zh-CN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 </a:t>
                      </a:r>
                      <a:endParaRPr lang="en-US" altLang="zh-CN" sz="1000" dirty="0">
                        <a:latin typeface="HarmonyOS Sans SC" panose="00000500000000000000" charset="-122"/>
                        <a:ea typeface="HarmonyOS Sans SC" panose="00000500000000000000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zh-CN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and SIM card Slots</a:t>
                      </a:r>
                      <a:endParaRPr lang="en-US" altLang="zh-CN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Battery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Rechargeable Li-ion Battery 3.8</a:t>
                      </a:r>
                      <a:r>
                        <a:rPr lang="en-US" altLang="zh-CN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5</a:t>
                      </a:r>
                      <a:r>
                        <a:rPr lang="zh-CN" altLang="en-US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V/</a:t>
                      </a:r>
                      <a:r>
                        <a:rPr lang="en-US" altLang="zh-CN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4</a:t>
                      </a:r>
                      <a:r>
                        <a:rPr lang="zh-CN" altLang="en-US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000mAh</a:t>
                      </a:r>
                      <a:endParaRPr lang="zh-CN" altLang="en-US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Power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HarmonyOS Sans SC Medium" panose="00000600000000000000" charset="-122"/>
                        <a:ea typeface="HarmonyOS Sans SC Medium" panose="00000600000000000000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Input:100-240V AC,50/60Hz</a:t>
                      </a:r>
                      <a:endParaRPr lang="zh-CN" altLang="en-US" sz="1000" dirty="0">
                        <a:latin typeface="HarmonyOS Sans SC" panose="00000500000000000000" charset="-122"/>
                        <a:ea typeface="HarmonyOS Sans SC" panose="00000500000000000000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Output: 5V DC,</a:t>
                      </a:r>
                      <a:r>
                        <a:rPr lang="en-US" altLang="zh-CN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2</a:t>
                      </a:r>
                      <a:r>
                        <a:rPr lang="zh-CN" altLang="en-US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A</a:t>
                      </a:r>
                      <a:endParaRPr lang="zh-CN" altLang="en-US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78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000" b="1">
                          <a:latin typeface="等线" panose="02010600030101010101" pitchFamily="2" charset="-122"/>
                          <a:ea typeface="等线" panose="02010600030101010101" pitchFamily="2" charset="-122"/>
                          <a:sym typeface="+mn-ea"/>
                        </a:rPr>
                        <a:t>Keypad</a:t>
                      </a:r>
                      <a:endParaRPr lang="en-US" altLang="zh-CN" sz="1000" b="1" kern="1200">
                        <a:solidFill>
                          <a:schemeClr val="dk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zh-CN" sz="100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Secure virtual keypad for PIN entry </a:t>
                      </a:r>
                      <a:endParaRPr lang="en-US" altLang="zh-CN" sz="1000">
                        <a:latin typeface="HarmonyOS Sans SC" panose="00000500000000000000" charset="-122"/>
                        <a:ea typeface="HarmonyOS Sans SC" panose="00000500000000000000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zh-CN" sz="100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1*Power button</a:t>
                      </a:r>
                      <a:endParaRPr lang="en-US" altLang="zh-CN" sz="1000">
                        <a:latin typeface="HarmonyOS Sans SC" panose="00000500000000000000" charset="-122"/>
                        <a:ea typeface="HarmonyOS Sans SC" panose="00000500000000000000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zh-CN" sz="100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2*Volume:+\-</a:t>
                      </a:r>
                      <a:endParaRPr lang="en-US" altLang="zh-CN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4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Certifications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" altLang="zh-CN" sz="1000" dirty="0">
                          <a:latin typeface="HarmonyOS Sans SC" panose="00000500000000000000" charset="-122"/>
                          <a:ea typeface="HarmonyOS Sans SC" panose="00000500000000000000" charset="-122"/>
                          <a:sym typeface="+mn-ea"/>
                        </a:rPr>
                        <a:t>PCI PTS 6.X, EMVL1&amp;L2, EMV CTLS L1, Quick pass, Visa PayWave, MasterCard PayPass, American Express, Discover D-PAS, JCB, Felica, VCCI-b, JATE, MIC, TQM, RoHS</a:t>
                      </a:r>
                      <a:endParaRPr lang="en-US" altLang="zh-CN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4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Working environment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000" dirty="0"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  <a:sym typeface="+mn-ea"/>
                        </a:rPr>
                        <a:t>Temperature:</a:t>
                      </a:r>
                      <a:endParaRPr lang="zh-CN" altLang="en-US" sz="1000" dirty="0"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000" dirty="0"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  <a:sym typeface="+mn-ea"/>
                        </a:rPr>
                        <a:t>0°C~50°C(32°F~122F)</a:t>
                      </a:r>
                      <a:endParaRPr lang="zh-CN" altLang="en-US" sz="1000" dirty="0"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000" dirty="0"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  <a:sym typeface="+mn-ea"/>
                        </a:rPr>
                        <a:t>Humidity:</a:t>
                      </a:r>
                      <a:endParaRPr lang="zh-CN" altLang="en-US" sz="1000" dirty="0"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zh-CN" sz="1000" dirty="0"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  <a:sym typeface="+mn-ea"/>
                        </a:rPr>
                        <a:t>5</a:t>
                      </a:r>
                      <a:r>
                        <a:rPr lang="zh-CN" altLang="en-US" sz="1000" dirty="0"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  <a:sym typeface="+mn-ea"/>
                        </a:rPr>
                        <a:t>%~90%(non-condense)</a:t>
                      </a:r>
                      <a:endParaRPr lang="zh-CN" altLang="en-US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  <a:sym typeface="+mn-ea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Storage environment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000"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  <a:sym typeface="+mn-ea"/>
                        </a:rPr>
                        <a:t>Temperature:</a:t>
                      </a:r>
                      <a:endParaRPr lang="zh-CN" altLang="en-US" sz="1000"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000"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  <a:sym typeface="+mn-ea"/>
                        </a:rPr>
                        <a:t>-20°C~60°C(-4F~140°F)</a:t>
                      </a:r>
                      <a:endParaRPr lang="zh-CN" altLang="en-US" sz="1000"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000"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  <a:sym typeface="+mn-ea"/>
                        </a:rPr>
                        <a:t>Humidity:</a:t>
                      </a:r>
                      <a:endParaRPr lang="zh-CN" altLang="en-US" sz="1000"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000"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  <a:sym typeface="+mn-ea"/>
                        </a:rPr>
                        <a:t>5%~95%(non-condense)</a:t>
                      </a:r>
                      <a:endParaRPr lang="zh-CN" altLang="en-US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charset="-122"/>
                        <a:ea typeface="HarmonyOS Sans SC" panose="00000500000000000000" charset="-122"/>
                        <a:cs typeface="HarmonyOS Sans SC" panose="00000500000000000000" charset="-122"/>
                        <a:sym typeface="+mn-ea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Size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charset="-122"/>
                          <a:ea typeface="HarmonyOS Sans SC" panose="00000500000000000000" charset="-122"/>
                          <a:cs typeface="HarmonyOS Sans SC" panose="00000500000000000000" charset="-122"/>
                          <a:sym typeface="+mn-ea"/>
                        </a:rPr>
                        <a:t>173.4mm*77.5mm*16.3mm(L*W*H)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hkNTIyNTQzYThkYzJjYzgxMGJkOThiNDAwNjllY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96*411"/>
  <p:tag name="TABLE_ENDDRAG_RECT" val="55*80*396*4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95*411"/>
  <p:tag name="TABLE_ENDDRAG_RECT" val="487*80*395*4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561</Words>
  <Application>Microsoft Office PowerPoint</Application>
  <PresentationFormat>宽屏</PresentationFormat>
  <Paragraphs>89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Calibri Light</vt:lpstr>
      <vt:lpstr>Arial</vt:lpstr>
      <vt:lpstr>HarmonyOS Sans SC Black</vt:lpstr>
      <vt:lpstr>Calibri</vt:lpstr>
      <vt:lpstr>HarmonyOS Sans SC Medium</vt:lpstr>
      <vt:lpstr>HarmonyOS Sans SC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. 胡</cp:lastModifiedBy>
  <cp:revision>110</cp:revision>
  <dcterms:created xsi:type="dcterms:W3CDTF">2015-05-05T08:02:00Z</dcterms:created>
  <dcterms:modified xsi:type="dcterms:W3CDTF">2025-01-22T07:40:49Z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AF998161FF83414B867C8DF785DE43DE_12</vt:lpwstr>
  </property>
</Properties>
</file>