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8" r:id="rId7"/>
    <p:sldId id="270" r:id="rId8"/>
    <p:sldId id="277" r:id="rId9"/>
  </p:sldIdLst>
  <p:sldSz cx="12192000" cy="6858000"/>
  <p:notesSz cx="6858000" cy="9144000"/>
  <p:embeddedFontLst>
    <p:embeddedFont>
      <p:font typeface="HarmonyOS Sans SC" panose="02010600030101010101" charset="-122"/>
      <p:regular r:id="rId11"/>
      <p:bold r:id="rId12"/>
    </p:embeddedFont>
    <p:embeddedFont>
      <p:font typeface="HarmonyOS Sans SC Black" panose="02010600030101010101" charset="-122"/>
      <p:bold r:id="rId13"/>
    </p:embeddedFont>
    <p:embeddedFont>
      <p:font typeface="HarmonyOS Sans SC Medium" panose="02010600030101010101" charset="-122"/>
      <p:regular r:id="rId14"/>
    </p:embeddedFont>
  </p:embeddedFontLst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FFFFF"/>
    <a:srgbClr val="F6F6F6"/>
    <a:srgbClr val="BAB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86" y="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686637502721146"/>
          <p:cNvPicPr>
            <a:picLocks noChangeAspect="1"/>
          </p:cNvPicPr>
          <p:nvPr/>
        </p:nvPicPr>
        <p:blipFill rotWithShape="1">
          <a:blip r:embed="rId3"/>
          <a:srcRect l="2276" t="1747" r="13855" b="246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318260" y="2727473"/>
            <a:ext cx="6415405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sz="2800">
                <a:latin typeface="HarmonyOS Sans SC Black" panose="00000A00000000000000" pitchFamily="2" charset="-122"/>
                <a:ea typeface="HarmonyOS Sans SC Black" panose="00000A00000000000000" pitchFamily="2" charset="-122"/>
              </a:defRPr>
            </a:lvl1pPr>
          </a:lstStyle>
          <a:p>
            <a:r>
              <a:rPr lang="zh-CN" altLang="en-US" sz="3200">
                <a:solidFill>
                  <a:srgbClr val="003399"/>
                </a:solidFill>
              </a:rPr>
              <a:t>NEW7220</a:t>
            </a:r>
          </a:p>
          <a:p>
            <a:r>
              <a:rPr lang="zh-CN" altLang="en-US" sz="3200"/>
              <a:t>Wireless POS Terminal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318260" y="3892817"/>
            <a:ext cx="6096000" cy="41960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latin typeface="HarmonyOS Sans SC" panose="00000500000000000000" pitchFamily="2" charset="-122"/>
                <a:ea typeface="HarmonyOS Sans SC" panose="00000500000000000000" pitchFamily="2" charset="-122"/>
              </a:defRPr>
            </a:lvl1pPr>
          </a:lstStyle>
          <a:p>
            <a:r>
              <a:rPr lang="zh-CN" altLang="en-US" sz="1600"/>
              <a:t>Powerful performance, Simplicity with sophistication</a:t>
            </a:r>
          </a:p>
        </p:txBody>
      </p:sp>
      <p:pic>
        <p:nvPicPr>
          <p:cNvPr id="9" name="图片 8" descr="文本, 徽标&#10;&#10;描述已自动生成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262" y="1152756"/>
            <a:ext cx="1726100" cy="41211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318261" y="5402846"/>
            <a:ext cx="3207441" cy="41960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latin typeface="HarmonyOS Sans SC" panose="00000500000000000000" pitchFamily="2" charset="-122"/>
                <a:ea typeface="HarmonyOS Sans SC" panose="00000500000000000000" pitchFamily="2" charset="-122"/>
              </a:defRPr>
            </a:lvl1pPr>
          </a:lstStyle>
          <a:p>
            <a:r>
              <a:rPr lang="en-US" altLang="zh-CN" sz="1600"/>
              <a:t>www.newpostech.com</a:t>
            </a:r>
            <a:endParaRPr lang="zh-CN" altLang="en-US"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9955" t="4082" r="18784" b="408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181736" y="831681"/>
            <a:ext cx="4547733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sz="2800">
                <a:latin typeface="HarmonyOS Sans SC Black" panose="00000A00000000000000" pitchFamily="2" charset="-122"/>
                <a:ea typeface="HarmonyOS Sans SC Black" panose="00000A00000000000000" pitchFamily="2" charset="-122"/>
              </a:defRPr>
            </a:lvl1pPr>
          </a:lstStyle>
          <a:p>
            <a:r>
              <a:rPr lang="zh-CN" altLang="en-US">
                <a:solidFill>
                  <a:schemeClr val="bg1"/>
                </a:solidFill>
              </a:rPr>
              <a:t>2.4" Colour Display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81735" y="1474828"/>
            <a:ext cx="5601031" cy="10250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latin typeface="HarmonyOS Sans SC" panose="00000500000000000000" pitchFamily="2" charset="-122"/>
                <a:ea typeface="HarmonyOS Sans SC" panose="00000500000000000000" pitchFamily="2" charset="-122"/>
              </a:defRPr>
            </a:lvl1pPr>
          </a:lstStyle>
          <a:p>
            <a:r>
              <a:rPr lang="zh-CN" altLang="en-US">
                <a:solidFill>
                  <a:schemeClr val="bg1"/>
                </a:solidFill>
              </a:rPr>
              <a:t>NEW7220 with a TFT touchscreen display, comes with signature capture and support animation and image display, smooth display, easy to customize the exclusive interface.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32575" y="528873"/>
            <a:ext cx="3643186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sz="2800">
                <a:latin typeface="HarmonyOS Sans SC Black" panose="00000A00000000000000" pitchFamily="2" charset="-122"/>
                <a:ea typeface="HarmonyOS Sans SC Black" panose="00000A00000000000000" pitchFamily="2" charset="-122"/>
              </a:defRPr>
            </a:lvl1pPr>
          </a:lstStyle>
          <a:p>
            <a:r>
              <a:rPr lang="zh-CN" altLang="en-US"/>
              <a:t>LONG-LASTING </a:t>
            </a:r>
            <a:endParaRPr lang="en-US" altLang="zh-CN"/>
          </a:p>
          <a:p>
            <a:r>
              <a:rPr lang="zh-CN" altLang="en-US"/>
              <a:t>BATTREY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765041" y="493415"/>
            <a:ext cx="6894384" cy="10250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latin typeface="HarmonyOS Sans SC" panose="00000500000000000000" pitchFamily="2" charset="-122"/>
                <a:ea typeface="HarmonyOS Sans SC" panose="00000500000000000000" pitchFamily="2" charset="-122"/>
              </a:defRPr>
            </a:lvl1pPr>
          </a:lstStyle>
          <a:p>
            <a:r>
              <a:rPr lang="zh-CN" altLang="en-US"/>
              <a:t>NEW7220 can make 300 transactions and has a standby time of up to 22 days.Because we use the industry leading system architecture and 3.6V/2600mAh large rechargeable Li-ion battery.</a:t>
            </a: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827"/>
          <a:stretch>
            <a:fillRect/>
          </a:stretch>
        </p:blipFill>
        <p:spPr>
          <a:xfrm>
            <a:off x="532574" y="1738719"/>
            <a:ext cx="11126851" cy="511928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97915" y="2343785"/>
            <a:ext cx="3748405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sz="2800">
                <a:latin typeface="HarmonyOS Sans SC Black" panose="00000A00000000000000" pitchFamily="2" charset="-122"/>
                <a:ea typeface="HarmonyOS Sans SC Black" panose="00000A00000000000000" pitchFamily="2" charset="-122"/>
              </a:defRPr>
            </a:lvl1pPr>
          </a:lstStyle>
          <a:p>
            <a:r>
              <a:rPr lang="zh-CN" altLang="en-US"/>
              <a:t>Integrated </a:t>
            </a:r>
            <a:endParaRPr lang="en-US" altLang="zh-CN"/>
          </a:p>
          <a:p>
            <a:r>
              <a:rPr lang="zh-CN" altLang="en-US"/>
              <a:t>printing function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97915" y="3429000"/>
            <a:ext cx="3666489" cy="10238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latin typeface="HarmonyOS Sans SC" panose="00000500000000000000" pitchFamily="2" charset="-122"/>
                <a:ea typeface="HarmonyOS Sans SC" panose="00000500000000000000" pitchFamily="2" charset="-122"/>
              </a:defRPr>
            </a:lvl1pPr>
          </a:lstStyle>
          <a:p>
            <a:r>
              <a:rPr lang="zh-CN" altLang="en-US"/>
              <a:t>58 mm high speed integrated thermal printer, convenient for printing receipts anytime and anywhere</a:t>
            </a:r>
            <a:r>
              <a:rPr lang="en-US" altLang="zh-CN"/>
              <a:t>.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t="15173" b="5522"/>
          <a:stretch>
            <a:fillRect/>
          </a:stretch>
        </p:blipFill>
        <p:spPr>
          <a:xfrm>
            <a:off x="5651687" y="0"/>
            <a:ext cx="654031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913737" y="2242185"/>
            <a:ext cx="3649980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sz="2800">
                <a:latin typeface="HarmonyOS Sans SC Black" panose="00000A00000000000000" pitchFamily="2" charset="-122"/>
                <a:ea typeface="HarmonyOS Sans SC Black" panose="00000A00000000000000" pitchFamily="2" charset="-122"/>
              </a:defRPr>
            </a:lvl1pPr>
          </a:lstStyle>
          <a:p>
            <a:r>
              <a:rPr lang="zh-CN" altLang="en-US"/>
              <a:t>Full Internet </a:t>
            </a:r>
            <a:endParaRPr lang="en-US" altLang="zh-CN"/>
          </a:p>
          <a:p>
            <a:r>
              <a:rPr lang="zh-CN" altLang="en-US"/>
              <a:t>communication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913736" y="3311919"/>
            <a:ext cx="4300220" cy="13481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latin typeface="HarmonyOS Sans SC" panose="00000500000000000000" pitchFamily="2" charset="-122"/>
                <a:ea typeface="HarmonyOS Sans SC" panose="00000500000000000000" pitchFamily="2" charset="-122"/>
              </a:defRPr>
            </a:lvl1pPr>
          </a:lstStyle>
          <a:p>
            <a:r>
              <a:rPr lang="zh-CN" altLang="en-US"/>
              <a:t>With a full range of communication of WiFi 4G 3G 2G LAN, NEW7220 is powerful, customizable, scalable setting up forward-thinking merchants for years to come.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t="5535" b="11942"/>
          <a:stretch>
            <a:fillRect/>
          </a:stretch>
        </p:blipFill>
        <p:spPr>
          <a:xfrm>
            <a:off x="0" y="0"/>
            <a:ext cx="6286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86646711599932"/>
          <p:cNvPicPr>
            <a:picLocks noChangeAspect="1"/>
          </p:cNvPicPr>
          <p:nvPr/>
        </p:nvPicPr>
        <p:blipFill rotWithShape="1">
          <a:blip r:embed="rId2"/>
          <a:srcRect l="8615" t="1320" r="11244" b="986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41449" y="2218056"/>
            <a:ext cx="4654551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sz="2800">
                <a:latin typeface="HarmonyOS Sans SC Black" panose="00000A00000000000000" pitchFamily="2" charset="-122"/>
                <a:ea typeface="HarmonyOS Sans SC Black" panose="00000A00000000000000" pitchFamily="2" charset="-122"/>
              </a:defRPr>
            </a:lvl1pPr>
          </a:lstStyle>
          <a:p>
            <a:r>
              <a:rPr lang="zh-CN" altLang="en-US"/>
              <a:t>Built-in </a:t>
            </a:r>
            <a:endParaRPr lang="en-US" altLang="zh-CN"/>
          </a:p>
          <a:p>
            <a:r>
              <a:rPr lang="zh-CN" altLang="en-US"/>
              <a:t>password keyboard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441450" y="3323465"/>
            <a:ext cx="4143374" cy="10238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latin typeface="HarmonyOS Sans SC" panose="00000500000000000000" pitchFamily="2" charset="-122"/>
                <a:ea typeface="HarmonyOS Sans SC" panose="00000500000000000000" pitchFamily="2" charset="-122"/>
              </a:defRPr>
            </a:lvl1pPr>
          </a:lstStyle>
          <a:p>
            <a:r>
              <a:rPr lang="zh-CN" altLang="en-US">
                <a:sym typeface="+mn-ea"/>
              </a:rPr>
              <a:t>Supports MK/SK key management mode, supports RSA, AES, and SM2-SM4 algorithms, providing secure and reliable payment.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3072" y="4177665"/>
            <a:ext cx="3466465" cy="20326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855" y="4177666"/>
            <a:ext cx="3467100" cy="20339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3706" y="1969136"/>
            <a:ext cx="3465831" cy="20326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6" y="1969136"/>
            <a:ext cx="3465831" cy="20326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586" y="1969136"/>
            <a:ext cx="3543935" cy="42767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14680" y="493396"/>
            <a:ext cx="6816091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sz="2800">
                <a:latin typeface="HarmonyOS Sans SC Black" panose="00000A00000000000000" pitchFamily="2" charset="-122"/>
                <a:ea typeface="HarmonyOS Sans SC Black" panose="00000A00000000000000" pitchFamily="2" charset="-122"/>
              </a:defRPr>
            </a:lvl1pPr>
          </a:lstStyle>
          <a:p>
            <a:r>
              <a:rPr lang="zh-CN" altLang="en-US"/>
              <a:t>Supporting All Payments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14682" y="1016616"/>
            <a:ext cx="9482455" cy="700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latin typeface="HarmonyOS Sans SC" panose="00000500000000000000" pitchFamily="2" charset="-122"/>
                <a:ea typeface="HarmonyOS Sans SC" panose="00000500000000000000" pitchFamily="2" charset="-122"/>
              </a:defRPr>
            </a:lvl1pPr>
          </a:lstStyle>
          <a:p>
            <a:r>
              <a:rPr lang="zh-CN" altLang="en-US"/>
              <a:t>It supports various payment methods, such as magnetic card, IC card, contactless transaction and code scanning transaction. A machine can be used for various forms, making collection simple.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572000" y="2061212"/>
            <a:ext cx="2838451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latin typeface="HarmonyOS Sans SC Medium" panose="00000600000000000000" pitchFamily="2" charset="-122"/>
                <a:ea typeface="HarmonyOS Sans SC Medium" panose="00000600000000000000" pitchFamily="2" charset="-122"/>
              </a:rPr>
              <a:t>NFC Contactless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572000" y="4295776"/>
            <a:ext cx="1524000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latin typeface="HarmonyOS Sans SC Medium" panose="00000600000000000000" pitchFamily="2" charset="-122"/>
                <a:ea typeface="HarmonyOS Sans SC Medium" panose="00000600000000000000" pitchFamily="2" charset="-122"/>
              </a:rPr>
              <a:t>IC Card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10591" y="2061212"/>
            <a:ext cx="1447800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latin typeface="HarmonyOS Sans SC Medium" panose="00000600000000000000" pitchFamily="2" charset="-122"/>
                <a:ea typeface="HarmonyOS Sans SC Medium" panose="00000600000000000000" pitchFamily="2" charset="-122"/>
              </a:rPr>
              <a:t>1D/2D QR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221345" y="2061211"/>
            <a:ext cx="3031491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latin typeface="HarmonyOS Sans SC Medium" panose="00000600000000000000" pitchFamily="2" charset="-122"/>
                <a:ea typeface="HarmonyOS Sans SC Medium" panose="00000600000000000000" pitchFamily="2" charset="-122"/>
              </a:rPr>
              <a:t>Apple Pay &amp; Google Pay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221346" y="4329431"/>
            <a:ext cx="1599565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latin typeface="HarmonyOS Sans SC Medium" panose="00000600000000000000" pitchFamily="2" charset="-122"/>
                <a:ea typeface="HarmonyOS Sans SC Medium" panose="00000600000000000000" pitchFamily="2" charset="-122"/>
              </a:rPr>
              <a:t>Magnetic card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3576956" y="386081"/>
            <a:ext cx="503872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800">
                <a:latin typeface="HarmonyOS Sans SC Black" panose="00000A00000000000000" pitchFamily="2" charset="-122"/>
                <a:ea typeface="HarmonyOS Sans SC Black" panose="00000A00000000000000" pitchFamily="2" charset="-122"/>
              </a:rPr>
              <a:t>NEW7220 </a:t>
            </a:r>
            <a:r>
              <a:rPr lang="zh-CN" altLang="en-US" sz="2800">
                <a:latin typeface="HarmonyOS Sans SC Black" panose="00000A00000000000000" pitchFamily="2" charset="-122"/>
                <a:ea typeface="HarmonyOS Sans SC Black" panose="00000A00000000000000" pitchFamily="2" charset="-122"/>
              </a:rPr>
              <a:t>Specifications</a:t>
            </a:r>
          </a:p>
        </p:txBody>
      </p:sp>
      <p:graphicFrame>
        <p:nvGraphicFramePr>
          <p:cNvPr id="20" name="表格 19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91521793"/>
              </p:ext>
            </p:extLst>
          </p:nvPr>
        </p:nvGraphicFramePr>
        <p:xfrm>
          <a:off x="698500" y="1177291"/>
          <a:ext cx="5038726" cy="504062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51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6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73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kern="1200">
                          <a:solidFill>
                            <a:schemeClr val="dk1"/>
                          </a:solidFill>
                          <a:latin typeface="HarmonyOS Sans SC Medium" panose="00000600000000000000" pitchFamily="2" charset="-122"/>
                          <a:ea typeface="HarmonyOS Sans SC Medium" panose="00000600000000000000" pitchFamily="2" charset="-122"/>
                          <a:cs typeface="+mn-cs"/>
                        </a:rPr>
                        <a:t>CPU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ARM Cortex A7  1.2GHz</a:t>
                      </a:r>
                    </a:p>
                  </a:txBody>
                  <a:tcPr anchor="ctr">
                    <a:lnL>
                      <a:noFill/>
                    </a:lnL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4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kern="1200">
                          <a:solidFill>
                            <a:schemeClr val="dk1"/>
                          </a:solidFill>
                          <a:latin typeface="HarmonyOS Sans SC Medium" panose="00000600000000000000" pitchFamily="2" charset="-122"/>
                          <a:ea typeface="HarmonyOS Sans SC Medium" panose="00000600000000000000" pitchFamily="2" charset="-122"/>
                          <a:cs typeface="+mn-cs"/>
                        </a:rPr>
                        <a:t>Memory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CN" alt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FLASH:256MB；RAM: 256MB</a:t>
                      </a: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7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kern="1200">
                          <a:solidFill>
                            <a:schemeClr val="dk1"/>
                          </a:solidFill>
                          <a:latin typeface="HarmonyOS Sans SC Medium" panose="00000600000000000000" pitchFamily="2" charset="-122"/>
                          <a:ea typeface="HarmonyOS Sans SC Medium" panose="00000600000000000000" pitchFamily="2" charset="-122"/>
                          <a:cs typeface="+mn-cs"/>
                        </a:rPr>
                        <a:t>Display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2.4"LCD.320X240 pixels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Resistive Touch Screen</a:t>
                      </a: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1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kern="1200">
                          <a:solidFill>
                            <a:schemeClr val="dk1"/>
                          </a:solidFill>
                          <a:latin typeface="HarmonyOS Sans SC Medium" panose="00000600000000000000" pitchFamily="2" charset="-122"/>
                          <a:ea typeface="HarmonyOS Sans SC Medium" panose="00000600000000000000" pitchFamily="2" charset="-122"/>
                          <a:cs typeface="+mn-cs"/>
                        </a:rPr>
                        <a:t>Keypad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10 alphanumeric keys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5 function keys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1 power switch key</a:t>
                      </a:r>
                      <a:endParaRPr lang="zh-CN" altLang="en-US" sz="12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armonyOS Sans SC" panose="00000500000000000000" pitchFamily="2" charset="-122"/>
                        <a:ea typeface="HarmonyOS Sans SC" panose="00000500000000000000" pitchFamily="2" charset="-122"/>
                        <a:cs typeface="+mn-cs"/>
                        <a:sym typeface="+mn-ea"/>
                      </a:endParaRP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1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kern="1200">
                          <a:solidFill>
                            <a:schemeClr val="dk1"/>
                          </a:solidFill>
                          <a:latin typeface="HarmonyOS Sans SC Medium" panose="00000600000000000000" pitchFamily="2" charset="-122"/>
                          <a:ea typeface="HarmonyOS Sans SC Medium" panose="00000600000000000000" pitchFamily="2" charset="-122"/>
                          <a:cs typeface="+mn-cs"/>
                        </a:rPr>
                        <a:t>Card Reader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Magnetic Card Reader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Smart Card Reader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Contactless Card Reader</a:t>
                      </a: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7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kern="1200">
                          <a:solidFill>
                            <a:schemeClr val="dk1"/>
                          </a:solidFill>
                          <a:latin typeface="HarmonyOS Sans SC Medium" panose="00000600000000000000" pitchFamily="2" charset="-122"/>
                          <a:ea typeface="HarmonyOS Sans SC Medium" panose="00000600000000000000" pitchFamily="2" charset="-122"/>
                          <a:cs typeface="+mn-cs"/>
                        </a:rPr>
                        <a:t>Scanning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Optional, Support 1D &amp; 2D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Code scanning</a:t>
                      </a: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47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kern="1200">
                          <a:solidFill>
                            <a:schemeClr val="dk1"/>
                          </a:solidFill>
                          <a:latin typeface="HarmonyOS Sans SC Medium" panose="00000600000000000000" pitchFamily="2" charset="-122"/>
                          <a:ea typeface="HarmonyOS Sans SC Medium" panose="00000600000000000000" pitchFamily="2" charset="-122"/>
                          <a:cs typeface="+mn-cs"/>
                        </a:rPr>
                        <a:t>Card Slots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1×SIM+1×SAM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2×SIM+2×SAM(optional)</a:t>
                      </a: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21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kern="1200">
                          <a:solidFill>
                            <a:schemeClr val="dk1"/>
                          </a:solidFill>
                          <a:latin typeface="HarmonyOS Sans SC Medium" panose="00000600000000000000" pitchFamily="2" charset="-122"/>
                          <a:ea typeface="HarmonyOS Sans SC Medium" panose="00000600000000000000" pitchFamily="2" charset="-122"/>
                          <a:cs typeface="+mn-cs"/>
                        </a:rPr>
                        <a:t>Communication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4G(LTE)/3G(WCDMA)/2G(GPRS)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Optional WiFi(24GHz)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Optional LAN(Expansion Dock)</a:t>
                      </a: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3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kern="1200">
                          <a:solidFill>
                            <a:schemeClr val="dk1"/>
                          </a:solidFill>
                          <a:latin typeface="HarmonyOS Sans SC Medium" panose="00000600000000000000" pitchFamily="2" charset="-122"/>
                          <a:ea typeface="HarmonyOS Sans SC Medium" panose="00000600000000000000" pitchFamily="2" charset="-122"/>
                          <a:cs typeface="+mn-cs"/>
                        </a:rPr>
                        <a:t>Peripheral Ports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1 × Type-C USB2.0 Device</a:t>
                      </a: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2" name="表格 21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913541"/>
              </p:ext>
            </p:extLst>
          </p:nvPr>
        </p:nvGraphicFramePr>
        <p:xfrm>
          <a:off x="6195060" y="1177290"/>
          <a:ext cx="5275580" cy="504063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14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0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66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kern="1200">
                          <a:solidFill>
                            <a:schemeClr val="dk1"/>
                          </a:solidFill>
                          <a:latin typeface="HarmonyOS Sans SC Medium" panose="00000600000000000000" pitchFamily="2" charset="-122"/>
                          <a:ea typeface="HarmonyOS Sans SC Medium" panose="00000600000000000000" pitchFamily="2" charset="-122"/>
                          <a:cs typeface="+mn-cs"/>
                        </a:rPr>
                        <a:t>Printer</a:t>
                      </a:r>
                    </a:p>
                  </a:txBody>
                  <a:tcPr anchor="ctr">
                    <a:lnL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High-Speed Thermal Printer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Paper Width: 58mm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Diameter:40mm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kern="1200">
                          <a:solidFill>
                            <a:schemeClr val="dk1"/>
                          </a:solidFill>
                          <a:latin typeface="HarmonyOS Sans SC Medium" panose="00000600000000000000" pitchFamily="2" charset="-122"/>
                          <a:ea typeface="HarmonyOS Sans SC Medium" panose="00000600000000000000" pitchFamily="2" charset="-122"/>
                          <a:cs typeface="+mn-cs"/>
                        </a:rPr>
                        <a:t>Adapter/ Power</a:t>
                      </a: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  <a:sym typeface="+mn-ea"/>
                        </a:rPr>
                        <a:t>Input: 100~240VAC,50Hz/60Hz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  <a:sym typeface="+mn-ea"/>
                        </a:rPr>
                        <a:t>Output:5V DC 1A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7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kern="1200">
                          <a:solidFill>
                            <a:schemeClr val="dk1"/>
                          </a:solidFill>
                          <a:latin typeface="HarmonyOS Sans SC Medium" panose="00000600000000000000" pitchFamily="2" charset="-122"/>
                          <a:ea typeface="HarmonyOS Sans SC Medium" panose="00000600000000000000" pitchFamily="2" charset="-122"/>
                          <a:cs typeface="+mn-cs"/>
                        </a:rPr>
                        <a:t>Battery</a:t>
                      </a: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Rechargeable Li-ion battery 3.6V/2600mAh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kern="1200">
                          <a:solidFill>
                            <a:schemeClr val="dk1"/>
                          </a:solidFill>
                          <a:latin typeface="HarmonyOS Sans SC Medium" panose="00000600000000000000" pitchFamily="2" charset="-122"/>
                          <a:ea typeface="HarmonyOS Sans SC Medium" panose="00000600000000000000" pitchFamily="2" charset="-122"/>
                          <a:cs typeface="+mn-cs"/>
                        </a:rPr>
                        <a:t>Dimensions</a:t>
                      </a: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L×W×H (mm):163×79×58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kern="1200">
                          <a:solidFill>
                            <a:schemeClr val="dk1"/>
                          </a:solidFill>
                          <a:latin typeface="HarmonyOS Sans SC Medium" panose="00000600000000000000" pitchFamily="2" charset="-122"/>
                          <a:ea typeface="HarmonyOS Sans SC Medium" panose="00000600000000000000" pitchFamily="2" charset="-122"/>
                          <a:cs typeface="+mn-cs"/>
                        </a:rPr>
                        <a:t>Audio</a:t>
                      </a: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1 × Buzzer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46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kern="1200">
                          <a:solidFill>
                            <a:schemeClr val="dk1"/>
                          </a:solidFill>
                          <a:latin typeface="HarmonyOS Sans SC Medium" panose="00000600000000000000" pitchFamily="2" charset="-122"/>
                          <a:ea typeface="HarmonyOS Sans SC Medium" panose="00000600000000000000" pitchFamily="2" charset="-122"/>
                          <a:cs typeface="+mn-cs"/>
                        </a:rPr>
                        <a:t>Working Environment</a:t>
                      </a: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Temperature:0</a:t>
                      </a:r>
                      <a:r>
                        <a:rPr lang="en-US" altLang="zh-CN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°</a:t>
                      </a:r>
                      <a:r>
                        <a:rPr lang="zh-CN" altLang="en-US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C~50°C(32°F~122°F)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Humidity:10%~90%(non-condense)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40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kern="1200">
                          <a:solidFill>
                            <a:schemeClr val="dk1"/>
                          </a:solidFill>
                          <a:latin typeface="HarmonyOS Sans SC Medium" panose="00000600000000000000" pitchFamily="2" charset="-122"/>
                          <a:ea typeface="HarmonyOS Sans SC Medium" panose="00000600000000000000" pitchFamily="2" charset="-122"/>
                          <a:cs typeface="+mn-cs"/>
                        </a:rPr>
                        <a:t>Storage Environment</a:t>
                      </a: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Temperature:-20°C~60°C(-4</a:t>
                      </a:r>
                      <a:r>
                        <a:rPr lang="en-US" altLang="zh-CN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°</a:t>
                      </a:r>
                      <a:r>
                        <a:rPr lang="zh-CN" alt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F~140</a:t>
                      </a:r>
                      <a:r>
                        <a:rPr lang="en-US" altLang="zh-CN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°</a:t>
                      </a:r>
                      <a:r>
                        <a:rPr lang="zh-CN" alt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F)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Humiditv:5%~95%(non-condense)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36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kern="1200">
                          <a:solidFill>
                            <a:schemeClr val="dk1"/>
                          </a:solidFill>
                          <a:latin typeface="HarmonyOS Sans SC Medium" panose="00000600000000000000" pitchFamily="2" charset="-122"/>
                          <a:ea typeface="HarmonyOS Sans SC Medium" panose="00000600000000000000" pitchFamily="2" charset="-122"/>
                          <a:cs typeface="+mn-cs"/>
                        </a:rPr>
                        <a:t>Weight</a:t>
                      </a: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320g (Including Battery)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366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kern="1200">
                          <a:solidFill>
                            <a:schemeClr val="dk1"/>
                          </a:solidFill>
                          <a:latin typeface="HarmonyOS Sans SC Medium" panose="00000600000000000000" pitchFamily="2" charset="-122"/>
                          <a:ea typeface="HarmonyOS Sans SC Medium" panose="00000600000000000000" pitchFamily="2" charset="-122"/>
                          <a:cs typeface="+mn-cs"/>
                        </a:rPr>
                        <a:t>Certifications</a:t>
                      </a: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PCI PTS 6.XEMV Level1&amp;2 </a:t>
                      </a:r>
                      <a:r>
                        <a:rPr lang="en-US" altLang="zh-CN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,</a:t>
                      </a:r>
                      <a:r>
                        <a:rPr lang="zh-CN" alt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EMV ContactlessL1</a:t>
                      </a:r>
                      <a:r>
                        <a:rPr lang="en-US" altLang="zh-CN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,</a:t>
                      </a:r>
                      <a:r>
                        <a:rPr lang="zh-CN" alt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Pavpass Pavwave.American ExpressPay</a:t>
                      </a:r>
                      <a:r>
                        <a:rPr lang="en-US" altLang="zh-CN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,</a:t>
                      </a:r>
                      <a:r>
                        <a:rPr lang="zh-CN" alt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 Discover D-PAS,CE,TOM,RoHS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DhkNTIyNTQzYThkYzJjYzgxMGJkOThiNDAwNjllYT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419*710"/>
  <p:tag name="TABLE_ENDDRAG_RECT" val="60*98*419*7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415*396"/>
  <p:tag name="TABLE_ENDDRAG_RECT" val="487*92*415*39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</TotalTime>
  <Words>531</Words>
  <Application>Microsoft Office PowerPoint</Application>
  <PresentationFormat>宽屏</PresentationFormat>
  <Paragraphs>76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HarmonyOS Sans SC Black</vt:lpstr>
      <vt:lpstr>HarmonyOS Sans SC Medium</vt:lpstr>
      <vt:lpstr>HarmonyOS Sans SC</vt:lpstr>
      <vt:lpstr>Calibri Light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. 胡</cp:lastModifiedBy>
  <cp:revision>37</cp:revision>
  <dcterms:created xsi:type="dcterms:W3CDTF">2015-05-05T08:02:00Z</dcterms:created>
  <dcterms:modified xsi:type="dcterms:W3CDTF">2025-01-23T01:55:52Z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84B40D74CB7543F5AFA3240C0338C266_12</vt:lpwstr>
  </property>
</Properties>
</file>