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8" r:id="rId7"/>
    <p:sldId id="283" r:id="rId8"/>
    <p:sldId id="277" r:id="rId9"/>
  </p:sldIdLst>
  <p:sldSz cx="12192000" cy="6858000"/>
  <p:notesSz cx="6858000" cy="9144000"/>
  <p:embeddedFontLst>
    <p:embeddedFont>
      <p:font typeface="HarmonyOS Sans SC" panose="02010600030101010101" charset="-122"/>
      <p:regular r:id="rId11"/>
      <p:bold r:id="rId12"/>
    </p:embeddedFont>
    <p:embeddedFont>
      <p:font typeface="HarmonyOS Sans SC Black" panose="02010600030101010101" charset="-122"/>
      <p:bold r:id="rId13"/>
    </p:embeddedFont>
    <p:embeddedFont>
      <p:font typeface="HarmonyOS Sans SC Medium" panose="02010600030101010101" charset="-122"/>
      <p:regular r:id="rId14"/>
    </p:embeddedFont>
  </p:embeddedFontLst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6F6F6"/>
    <a:srgbClr val="BABAB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687260475564623"/>
          <p:cNvPicPr>
            <a:picLocks noChangeAspect="1"/>
          </p:cNvPicPr>
          <p:nvPr/>
        </p:nvPicPr>
        <p:blipFill rotWithShape="1">
          <a:blip r:embed="rId3"/>
          <a:srcRect l="8302" t="1234" r="11147" b="4211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19251" y="2729230"/>
            <a:ext cx="530987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>
                <a:solidFill>
                  <a:srgbClr val="003399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NEW9310</a:t>
            </a:r>
          </a:p>
          <a:p>
            <a:pPr>
              <a:lnSpc>
                <a:spcPct val="100000"/>
              </a:lnSpc>
            </a:pPr>
            <a:r>
              <a:rPr lang="zh-CN" altLang="en-US" sz="3200"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Smart POS Terminal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19251" y="3858439"/>
            <a:ext cx="4880516" cy="41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Large Screen Design, Inspiring the Future</a:t>
            </a:r>
          </a:p>
        </p:txBody>
      </p:sp>
      <p:pic>
        <p:nvPicPr>
          <p:cNvPr id="5" name="图片 4" descr="文本, 徽标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1" y="1142596"/>
            <a:ext cx="1726100" cy="4121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19251" y="5392686"/>
            <a:ext cx="3207441" cy="4196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en-US" altLang="zh-CN" sz="1600"/>
              <a:t>www.newpostech.com</a:t>
            </a:r>
            <a:endParaRPr lang="zh-CN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企业微信截图_16969908791644"/>
          <p:cNvPicPr>
            <a:picLocks noChangeAspect="1"/>
          </p:cNvPicPr>
          <p:nvPr/>
        </p:nvPicPr>
        <p:blipFill rotWithShape="1">
          <a:blip r:embed="rId2"/>
          <a:srcRect l="14503" r="10441" b="2911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42049" y="1166495"/>
            <a:ext cx="990790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Powerful Performance, Superior Experience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66801" y="1689715"/>
            <a:ext cx="10058400" cy="378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solidFill>
                  <a:schemeClr val="bg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A more powerful Quad-core 1.4G processor makes transactions to run seamless and faster than ever.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6001" y="453221"/>
            <a:ext cx="35480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Splendid Large </a:t>
            </a:r>
            <a:endParaRPr lang="en-US" altLang="zh-CN"/>
          </a:p>
          <a:p>
            <a:r>
              <a:rPr lang="zh-CN" altLang="en-US"/>
              <a:t>Screen Display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93920" y="579344"/>
            <a:ext cx="6982079" cy="701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The 6.5-inch touch screen adjusts its brightness based on current lighting conditions and provides you the ultimate visual experience in any environments.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6"/>
          <a:stretch>
            <a:fillRect/>
          </a:stretch>
        </p:blipFill>
        <p:spPr bwMode="auto">
          <a:xfrm>
            <a:off x="516000" y="1672590"/>
            <a:ext cx="11160000" cy="518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14235" b="5695"/>
          <a:stretch>
            <a:fillRect/>
          </a:stretch>
        </p:blipFill>
        <p:spPr>
          <a:xfrm>
            <a:off x="5712000" y="1"/>
            <a:ext cx="6480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97915" y="2545080"/>
            <a:ext cx="499808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Long Battery Life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97915" y="3208020"/>
            <a:ext cx="4316730" cy="1051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The rechargeable 3000mAh/3.8V battery ensures the NEW9310 keeps transacting smoothly a full day with a single charge.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65011" y="2154555"/>
            <a:ext cx="426339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All Solutions </a:t>
            </a:r>
            <a:endParaRPr lang="en-US" altLang="zh-CN"/>
          </a:p>
          <a:p>
            <a:r>
              <a:rPr lang="zh-CN" altLang="en-US"/>
              <a:t>For Full Connection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65010" y="3282315"/>
            <a:ext cx="3867150" cy="1348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With the help of solutions for full connection, you could make payment or process data rapidly and securely on the spot through: 2G/3G/4G, Wi-Fi，Bluetooth.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799" b="18130"/>
          <a:stretch>
            <a:fillRect/>
          </a:stretch>
        </p:blipFill>
        <p:spPr>
          <a:xfrm>
            <a:off x="0" y="0"/>
            <a:ext cx="648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681714741810381"/>
          <p:cNvPicPr>
            <a:picLocks noChangeAspect="1"/>
          </p:cNvPicPr>
          <p:nvPr/>
        </p:nvPicPr>
        <p:blipFill rotWithShape="1">
          <a:blip r:embed="rId2"/>
          <a:srcRect l="10550" t="3821" r="10550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315" y="2015490"/>
            <a:ext cx="43764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Dual Camera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31315" y="2552065"/>
            <a:ext cx="3727450" cy="1051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2MP Front camera and 5MP autofocus rear camera catch every detail of the codes, and makes payment more rapid and safer.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31315" y="4017645"/>
            <a:ext cx="160718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2</a:t>
            </a:r>
            <a:r>
              <a:rPr lang="en-US" altLang="zh-CN" sz="320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MP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68675" y="4017645"/>
            <a:ext cx="191643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5</a:t>
            </a:r>
            <a:r>
              <a:rPr lang="en-US" altLang="zh-CN" sz="320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MP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31315" y="4474845"/>
            <a:ext cx="709930" cy="378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sym typeface="+mn-ea"/>
              </a:rPr>
              <a:t>Front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11220" y="4474845"/>
            <a:ext cx="709930" cy="3786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sym typeface="+mn-ea"/>
              </a:rPr>
              <a:t>Rear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5598" y="466991"/>
            <a:ext cx="506608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Supporting All Payments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5598" y="967105"/>
            <a:ext cx="10680803" cy="700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It supports various payment methods, such as magnetic card, IC card, contactless transaction and code scanning transaction. A machine can be used for various forms, making collection simple.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221" y="1898014"/>
            <a:ext cx="3472180" cy="21822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126" y="4212282"/>
            <a:ext cx="3470275" cy="21808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581" y="4212282"/>
            <a:ext cx="3469640" cy="21802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581" y="1898694"/>
            <a:ext cx="3471545" cy="21815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98" y="1898015"/>
            <a:ext cx="3475458" cy="449448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73626" y="1997362"/>
            <a:ext cx="214503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Contactless Card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7941" y="1997362"/>
            <a:ext cx="103949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QR Code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73626" y="4476984"/>
            <a:ext cx="17272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NFC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37576" y="1997362"/>
            <a:ext cx="166116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Magnetic Card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37576" y="4476984"/>
            <a:ext cx="17272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HarmonyOS Sans SC Medium" panose="00000600000000000000" pitchFamily="2" charset="-122"/>
                <a:ea typeface="HarmonyOS Sans SC Medium" panose="00000600000000000000" pitchFamily="2" charset="-122"/>
              </a:rPr>
              <a:t>IC Card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2782419" y="386081"/>
            <a:ext cx="66278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NEW9310  </a:t>
            </a:r>
            <a:r>
              <a:rPr lang="zh-CN" altLang="en-US" sz="2800"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Specifications</a:t>
            </a:r>
          </a:p>
        </p:txBody>
      </p:sp>
      <p:graphicFrame>
        <p:nvGraphicFramePr>
          <p:cNvPr id="20" name="表格 19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7186108"/>
              </p:ext>
            </p:extLst>
          </p:nvPr>
        </p:nvGraphicFramePr>
        <p:xfrm>
          <a:off x="698500" y="1177290"/>
          <a:ext cx="5038725" cy="50436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1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CPU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Quad-core Cortex-A53</a:t>
                      </a:r>
                    </a:p>
                  </a:txBody>
                  <a:tcPr anchor="ctr">
                    <a:lnL>
                      <a:noFill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Memory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1GB RAM+8GB ROM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2GB RAM+16GB ROM (optional)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OS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HarmonyOS Sans SC Medium" panose="00000600000000000000" pitchFamily="2" charset="-122"/>
                        <a:ea typeface="HarmonyOS Sans SC Medium" panose="00000600000000000000" pitchFamily="2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Android 10</a:t>
                      </a:r>
                      <a:endParaRPr lang="zh-CN" altLang="en-US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Display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6.5"HD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160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0 x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 72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0 Pixels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1280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sym typeface="+mn-ea"/>
                        </a:rPr>
                        <a:t>x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sym typeface="+mn-ea"/>
                        </a:rPr>
                        <a:t> 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576 Pixels(Optional)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Communication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4G，WiFi，GPS，Bluetooth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Card Readers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Magnetic Card Reader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Smart Card Reader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Contactless Card Reader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Location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GPS/BEIDOU/GLONASS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3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  <a:sym typeface="+mn-ea"/>
                        </a:rPr>
                        <a:t>Camera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Front: 2 MP (optional)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Rear: 5 MP (optional)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Reads 1D &amp; 2D Codes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0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  <a:sym typeface="+mn-ea"/>
                        </a:rPr>
                        <a:t>Buttons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HarmonyOS Sans SC Medium" panose="00000600000000000000" pitchFamily="2" charset="-122"/>
                        <a:ea typeface="HarmonyOS Sans SC Medium" panose="00000600000000000000" pitchFamily="2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Power button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Volume +/-</a:t>
                      </a:r>
                      <a:endParaRPr lang="zh-CN" altLang="en-US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662997"/>
                  </a:ext>
                </a:extLst>
              </a:tr>
              <a:tr h="302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Peripheral Ports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1xType-C USB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2" name="表格 2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5020541"/>
              </p:ext>
            </p:extLst>
          </p:nvPr>
        </p:nvGraphicFramePr>
        <p:xfrm>
          <a:off x="6195061" y="1177286"/>
          <a:ext cx="5024742" cy="50436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6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Card Slots</a:t>
                      </a:r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2xSIM +1xSAM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2xSIM +2xSAM (optional)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Battery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Rechargeable Li-ion Battery 3.8V/3000mAh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Power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HarmonyOS Sans SC Medium" panose="00000600000000000000" pitchFamily="2" charset="-122"/>
                        <a:ea typeface="HarmonyOS Sans SC Medium" panose="00000600000000000000" pitchFamily="2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Input:100-240VAC,50/60Hz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Output: 5VDC,1A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Dimensions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LxWxH(mm):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167.5x76.5x16.8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Certifications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PCI PTS 6X. , EMV L1&amp;L2, EMV CL L1, Quick  pass, TQM,CE, RoHS, Visa PayWave, MasterCard PayPass,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 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AMEX</a:t>
                      </a:r>
                      <a:endParaRPr lang="zh-CN" altLang="en-US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7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Working environment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Temperature: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0°C~50°C(32°F~122F)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Humidity: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10%~90%(non-condense)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5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>
                          <a:solidFill>
                            <a:schemeClr val="dk1"/>
                          </a:solidFill>
                          <a:latin typeface="HarmonyOS Sans SC Medium" panose="00000600000000000000" pitchFamily="2" charset="-122"/>
                          <a:ea typeface="HarmonyOS Sans SC Medium" panose="00000600000000000000" pitchFamily="2" charset="-122"/>
                          <a:cs typeface="+mn-cs"/>
                        </a:rPr>
                        <a:t>Storage environment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Temperature: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-20°C~60°C(-4F~140°F)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Humidity: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5%~95%(non-condense)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hkNTIyNTQzYThkYzJjYzgxMGJkOThiNDAwNjllY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96*390"/>
  <p:tag name="TABLE_ENDDRAG_RECT" val="55*92*396*3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19*397"/>
  <p:tag name="TABLE_ENDDRAG_RECT" val="485*92*419*39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485</Words>
  <Application>Microsoft Office PowerPoint</Application>
  <PresentationFormat>宽屏</PresentationFormat>
  <Paragraphs>79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HarmonyOS Sans SC Black</vt:lpstr>
      <vt:lpstr>Calibri Light</vt:lpstr>
      <vt:lpstr>Arial</vt:lpstr>
      <vt:lpstr>Calibri</vt:lpstr>
      <vt:lpstr>HarmonyOS Sans SC</vt:lpstr>
      <vt:lpstr>HarmonyOS Sans SC Medium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. 胡</cp:lastModifiedBy>
  <cp:revision>104</cp:revision>
  <dcterms:created xsi:type="dcterms:W3CDTF">2015-05-05T08:02:00Z</dcterms:created>
  <dcterms:modified xsi:type="dcterms:W3CDTF">2025-01-22T07:32:36Z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AF998161FF83414B867C8DF785DE43DE_12</vt:lpwstr>
  </property>
</Properties>
</file>