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6" r:id="rId2"/>
    <p:sldId id="282" r:id="rId3"/>
    <p:sldId id="259" r:id="rId4"/>
    <p:sldId id="260" r:id="rId5"/>
    <p:sldId id="261" r:id="rId6"/>
    <p:sldId id="268" r:id="rId7"/>
    <p:sldId id="283" r:id="rId8"/>
    <p:sldId id="276" r:id="rId9"/>
  </p:sldIdLst>
  <p:sldSz cx="12192000" cy="6858000"/>
  <p:notesSz cx="6858000" cy="9144000"/>
  <p:embeddedFontLst>
    <p:embeddedFont>
      <p:font typeface="HarmonyOS Sans SC" panose="02010600030101010101" charset="-122"/>
      <p:regular r:id="rId11"/>
      <p:bold r:id="rId12"/>
    </p:embeddedFont>
    <p:embeddedFont>
      <p:font typeface="HarmonyOS Sans SC Black" panose="02010600030101010101" charset="-122"/>
      <p:bold r:id="rId13"/>
    </p:embeddedFont>
    <p:embeddedFont>
      <p:font typeface="HarmonyOS Sans SC Medium" panose="02010600030101010101" charset="-122"/>
      <p:regular r:id="rId1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FFFFFF"/>
    <a:srgbClr val="F6F6F6"/>
    <a:srgbClr val="BABA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72" autoAdjust="0"/>
    <p:restoredTop sz="94660"/>
  </p:normalViewPr>
  <p:slideViewPr>
    <p:cSldViewPr snapToGrid="0">
      <p:cViewPr varScale="1">
        <p:scale>
          <a:sx n="88" d="100"/>
          <a:sy n="88" d="100"/>
        </p:scale>
        <p:origin x="37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2025/1/23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687222949811151"/>
          <p:cNvPicPr>
            <a:picLocks noChangeAspect="1"/>
          </p:cNvPicPr>
          <p:nvPr/>
        </p:nvPicPr>
        <p:blipFill rotWithShape="1">
          <a:blip r:embed="rId3"/>
          <a:srcRect l="10435" t="4539" r="10436" b="4546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7" name="文本框 6"/>
          <p:cNvSpPr txBox="1"/>
          <p:nvPr/>
        </p:nvSpPr>
        <p:spPr>
          <a:xfrm>
            <a:off x="1762018" y="2642435"/>
            <a:ext cx="4747573" cy="10772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defRPr sz="2800">
                <a:latin typeface="HarmonyOS Sans SC Black" panose="00000A00000000000000" pitchFamily="2" charset="-122"/>
                <a:ea typeface="HarmonyOS Sans SC Black" panose="00000A00000000000000" pitchFamily="2" charset="-122"/>
              </a:defRPr>
            </a:lvl1pPr>
          </a:lstStyle>
          <a:p>
            <a:r>
              <a:rPr lang="zh-CN" altLang="en-US" sz="3200">
                <a:solidFill>
                  <a:srgbClr val="003399"/>
                </a:solidFill>
              </a:rPr>
              <a:t>NEW6260</a:t>
            </a:r>
          </a:p>
          <a:p>
            <a:r>
              <a:rPr lang="zh-CN" altLang="en-US" sz="3200"/>
              <a:t>Wireless POS Terminal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B1DCDA7-0ADE-7E27-74A5-640868828E96}"/>
              </a:ext>
            </a:extLst>
          </p:cNvPr>
          <p:cNvSpPr txBox="1"/>
          <p:nvPr/>
        </p:nvSpPr>
        <p:spPr>
          <a:xfrm>
            <a:off x="1762018" y="3842764"/>
            <a:ext cx="3439634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latin typeface="HarmonyOS Sans SC" panose="00000500000000000000" pitchFamily="2" charset="-122"/>
                <a:ea typeface="HarmonyOS Sans SC" panose="00000500000000000000" pitchFamily="2" charset="-122"/>
              </a:defRPr>
            </a:lvl1pPr>
          </a:lstStyle>
          <a:p>
            <a:pPr>
              <a:lnSpc>
                <a:spcPct val="100000"/>
              </a:lnSpc>
            </a:pPr>
            <a:r>
              <a:rPr lang="zh-CN" altLang="en-US" sz="1600"/>
              <a:t>Make payments easier</a:t>
            </a:r>
          </a:p>
        </p:txBody>
      </p:sp>
      <p:pic>
        <p:nvPicPr>
          <p:cNvPr id="2" name="图片 1" descr="文本, 徽标&#10;&#10;描述已自动生成">
            <a:extLst>
              <a:ext uri="{FF2B5EF4-FFF2-40B4-BE49-F238E27FC236}">
                <a16:creationId xmlns:a16="http://schemas.microsoft.com/office/drawing/2014/main" id="{6102768B-97EF-5D34-2AB6-4D8281BF27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018" y="1152756"/>
            <a:ext cx="1726100" cy="41211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3BF24F8B-2544-0505-5871-B3836D4CDD44}"/>
              </a:ext>
            </a:extLst>
          </p:cNvPr>
          <p:cNvSpPr txBox="1"/>
          <p:nvPr/>
        </p:nvSpPr>
        <p:spPr>
          <a:xfrm>
            <a:off x="1762018" y="5402846"/>
            <a:ext cx="3207441" cy="41960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latin typeface="HarmonyOS Sans SC" panose="00000500000000000000" pitchFamily="2" charset="-122"/>
                <a:ea typeface="HarmonyOS Sans SC" panose="00000500000000000000" pitchFamily="2" charset="-122"/>
              </a:defRPr>
            </a:lvl1pPr>
          </a:lstStyle>
          <a:p>
            <a:r>
              <a:rPr lang="en-US" altLang="zh-CN" sz="1600"/>
              <a:t>www.newpostech.com</a:t>
            </a:r>
            <a:endParaRPr lang="zh-CN" altLang="en-US" sz="1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681377140302014"/>
          <p:cNvPicPr>
            <a:picLocks noChangeAspect="1"/>
          </p:cNvPicPr>
          <p:nvPr/>
        </p:nvPicPr>
        <p:blipFill rotWithShape="1">
          <a:blip r:embed="rId2"/>
          <a:srcRect l="10186" t="7811" r="18284"/>
          <a:stretch/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894145" y="861627"/>
            <a:ext cx="907669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defRPr sz="2800">
                <a:latin typeface="HarmonyOS Sans SC Black" panose="00000A00000000000000" pitchFamily="2" charset="-122"/>
                <a:ea typeface="HarmonyOS Sans SC Black" panose="00000A00000000000000" pitchFamily="2" charset="-122"/>
              </a:defRPr>
            </a:lvl1pPr>
          </a:lstStyle>
          <a:p>
            <a:r>
              <a:rPr lang="zh-CN" altLang="en-US">
                <a:solidFill>
                  <a:schemeClr val="bg1"/>
                </a:solidFill>
              </a:rPr>
              <a:t>Incomparable Performance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270466E-29C5-F3D5-31E4-22739663819A}"/>
              </a:ext>
            </a:extLst>
          </p:cNvPr>
          <p:cNvSpPr txBox="1"/>
          <p:nvPr/>
        </p:nvSpPr>
        <p:spPr>
          <a:xfrm>
            <a:off x="894145" y="1486740"/>
            <a:ext cx="8154364" cy="70185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latin typeface="HarmonyOS Sans SC" panose="00000500000000000000" pitchFamily="2" charset="-122"/>
                <a:ea typeface="HarmonyOS Sans SC" panose="00000500000000000000" pitchFamily="2" charset="-122"/>
              </a:defRPr>
            </a:lvl1pPr>
          </a:lstStyle>
          <a:p>
            <a:r>
              <a:rPr lang="zh-CN" altLang="en-US">
                <a:solidFill>
                  <a:schemeClr val="bg1"/>
                </a:solidFill>
              </a:rPr>
              <a:t>The high-performance CPU of NEW6260 lets small and medium businesses deal with complicated operations flexibly and frictionless.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31163" y="532225"/>
            <a:ext cx="3748405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defRPr sz="2800">
                <a:latin typeface="HarmonyOS Sans SC Black" panose="00000A00000000000000" pitchFamily="2" charset="-122"/>
                <a:ea typeface="HarmonyOS Sans SC Black" panose="00000A00000000000000" pitchFamily="2" charset="-122"/>
              </a:defRPr>
            </a:lvl1pPr>
          </a:lstStyle>
          <a:p>
            <a:r>
              <a:rPr lang="zh-CN" altLang="en-US"/>
              <a:t>Easy Portability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31163" y="1069872"/>
            <a:ext cx="9768840" cy="37753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latin typeface="HarmonyOS Sans SC" panose="00000500000000000000" pitchFamily="2" charset="-122"/>
                <a:ea typeface="HarmonyOS Sans SC" panose="00000500000000000000" pitchFamily="2" charset="-122"/>
              </a:defRPr>
            </a:lvl1pPr>
          </a:lstStyle>
          <a:p>
            <a:r>
              <a:rPr lang="zh-CN" altLang="en-US"/>
              <a:t>NEW6260 is small and only weighs 145g for easy portability. E-signature displayed on a 2.4-inch colored touchscreen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b="5584"/>
          <a:stretch/>
        </p:blipFill>
        <p:spPr>
          <a:xfrm>
            <a:off x="531163" y="1612310"/>
            <a:ext cx="11129674" cy="52456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t="5433" b="15674"/>
          <a:stretch/>
        </p:blipFill>
        <p:spPr>
          <a:xfrm>
            <a:off x="5615278" y="1"/>
            <a:ext cx="6576722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337633" y="2458862"/>
            <a:ext cx="3222794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defRPr sz="2800">
                <a:latin typeface="HarmonyOS Sans SC Black" panose="00000A00000000000000" pitchFamily="2" charset="-122"/>
                <a:ea typeface="HarmonyOS Sans SC Black" panose="00000A00000000000000" pitchFamily="2" charset="-122"/>
              </a:defRPr>
            </a:lvl1pPr>
          </a:lstStyle>
          <a:p>
            <a:r>
              <a:rPr lang="zh-CN" altLang="en-US"/>
              <a:t>E-signature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337632" y="3128058"/>
            <a:ext cx="3361690" cy="10238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latin typeface="HarmonyOS Sans SC" panose="00000500000000000000" pitchFamily="2" charset="-122"/>
                <a:ea typeface="HarmonyOS Sans SC" panose="00000500000000000000" pitchFamily="2" charset="-122"/>
              </a:defRPr>
            </a:lvl1pPr>
          </a:lstStyle>
          <a:p>
            <a:r>
              <a:rPr lang="zh-CN" altLang="en-US"/>
              <a:t>The 2.4-inch color touch screen provides an optimal platform for the execution of signatures.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094346" y="2339975"/>
            <a:ext cx="4514026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defRPr sz="2800">
                <a:latin typeface="HarmonyOS Sans SC Black" panose="00000A00000000000000" pitchFamily="2" charset="-122"/>
                <a:ea typeface="HarmonyOS Sans SC Black" panose="00000A00000000000000" pitchFamily="2" charset="-122"/>
              </a:defRPr>
            </a:lvl1pPr>
          </a:lstStyle>
          <a:p>
            <a:r>
              <a:rPr lang="zh-CN" altLang="en-US"/>
              <a:t>Multiple Reliable </a:t>
            </a:r>
            <a:endParaRPr lang="en-US" altLang="zh-CN"/>
          </a:p>
          <a:p>
            <a:r>
              <a:rPr lang="zh-CN" altLang="en-US"/>
              <a:t>Wireless Connections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094346" y="3429000"/>
            <a:ext cx="4514025" cy="1371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latin typeface="HarmonyOS Sans SC" panose="00000500000000000000" pitchFamily="2" charset="-122"/>
                <a:ea typeface="HarmonyOS Sans SC" panose="00000500000000000000" pitchFamily="2" charset="-122"/>
              </a:defRPr>
            </a:lvl1pPr>
          </a:lstStyle>
          <a:p>
            <a:r>
              <a:rPr lang="zh-CN" altLang="en-US"/>
              <a:t>NEW6260 comes with multiple communications options including：4G/2G/wifi. It can provide merchants with a small and various payment solution used in all interior and outer circumstances.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t="3541" b="18489"/>
          <a:stretch/>
        </p:blipFill>
        <p:spPr>
          <a:xfrm>
            <a:off x="0" y="-1"/>
            <a:ext cx="6654508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1681719624244376"/>
          <p:cNvPicPr>
            <a:picLocks noChangeAspect="1"/>
          </p:cNvPicPr>
          <p:nvPr/>
        </p:nvPicPr>
        <p:blipFill rotWithShape="1">
          <a:blip r:embed="rId2"/>
          <a:srcRect l="15815" t="4880" r="9557" b="3261"/>
          <a:stretch/>
        </p:blipFill>
        <p:spPr>
          <a:xfrm>
            <a:off x="-1" y="-36830"/>
            <a:ext cx="12192001" cy="693229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213220" y="1261078"/>
            <a:ext cx="5544820" cy="6400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defRPr sz="2800">
                <a:latin typeface="HarmonyOS Sans SC Black" panose="00000A00000000000000" pitchFamily="2" charset="-122"/>
                <a:ea typeface="HarmonyOS Sans SC Black" panose="00000A00000000000000" pitchFamily="2" charset="-122"/>
              </a:defRPr>
            </a:lvl1pPr>
          </a:lstStyle>
          <a:p>
            <a:r>
              <a:rPr lang="zh-CN" altLang="en-US">
                <a:solidFill>
                  <a:schemeClr val="bg1"/>
                </a:solidFill>
              </a:rPr>
              <a:t>Enduring Power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213220" y="1889583"/>
            <a:ext cx="3925570" cy="700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latin typeface="HarmonyOS Sans SC" panose="00000500000000000000" pitchFamily="2" charset="-122"/>
                <a:ea typeface="HarmonyOS Sans SC" panose="00000500000000000000" pitchFamily="2" charset="-122"/>
              </a:defRPr>
            </a:lvl1pPr>
          </a:lstStyle>
          <a:p>
            <a:r>
              <a:rPr lang="zh-CN" altLang="en-US">
                <a:solidFill>
                  <a:schemeClr val="bg1"/>
                </a:solidFill>
                <a:sym typeface="+mn-ea"/>
              </a:rPr>
              <a:t>NEW6260 can make 600 times transactions or standby 10 day on a single charge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55432" y="397068"/>
            <a:ext cx="6816090" cy="5232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defRPr sz="2800">
                <a:latin typeface="HarmonyOS Sans SC Black" panose="00000A00000000000000" pitchFamily="2" charset="-122"/>
                <a:ea typeface="HarmonyOS Sans SC Black" panose="00000A00000000000000" pitchFamily="2" charset="-122"/>
              </a:defRPr>
            </a:lvl1pPr>
          </a:lstStyle>
          <a:p>
            <a:r>
              <a:rPr lang="zh-CN" altLang="en-US"/>
              <a:t>Supporting All Payments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55432" y="938088"/>
            <a:ext cx="9482455" cy="700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1400">
                <a:latin typeface="HarmonyOS Sans SC" panose="00000500000000000000" pitchFamily="2" charset="-122"/>
                <a:ea typeface="HarmonyOS Sans SC" panose="00000500000000000000" pitchFamily="2" charset="-122"/>
              </a:defRPr>
            </a:lvl1pPr>
          </a:lstStyle>
          <a:p>
            <a:r>
              <a:rPr lang="zh-CN" altLang="en-US"/>
              <a:t>It supports various payment methods, such as magnetic card, IC card, contactless transaction and code scanning transaction. A machine can be used for various forms, making collection simple.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B0A8AC88-F9C9-CF16-7243-0B4D887A1321}"/>
              </a:ext>
            </a:extLst>
          </p:cNvPr>
          <p:cNvGrpSpPr/>
          <p:nvPr/>
        </p:nvGrpSpPr>
        <p:grpSpPr>
          <a:xfrm>
            <a:off x="555432" y="1912620"/>
            <a:ext cx="11081135" cy="4359910"/>
            <a:chOff x="830872" y="1791970"/>
            <a:chExt cx="10690568" cy="4206240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53070" y="3961130"/>
              <a:ext cx="3467100" cy="2037080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48810" y="3961130"/>
              <a:ext cx="3465830" cy="2035810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53705" y="1791970"/>
              <a:ext cx="3467735" cy="2037080"/>
            </a:xfrm>
            <a:prstGeom prst="rect">
              <a:avLst/>
            </a:prstGeom>
            <a:noFill/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48810" y="1793240"/>
              <a:ext cx="3465830" cy="203581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0872" y="1791970"/>
              <a:ext cx="3478873" cy="4204970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4531995" y="1888490"/>
              <a:ext cx="1967865" cy="30777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400">
                  <a:latin typeface="HarmonyOS Sans SC" panose="00000500000000000000" pitchFamily="2" charset="-122"/>
                  <a:ea typeface="HarmonyOS Sans SC" panose="00000500000000000000" pitchFamily="2" charset="-122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zh-CN" altLang="en-US"/>
                <a:t>A magnetic card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4531995" y="4085590"/>
              <a:ext cx="3252962" cy="30777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400">
                  <a:latin typeface="HarmonyOS Sans SC" panose="00000500000000000000" pitchFamily="2" charset="-122"/>
                  <a:ea typeface="HarmonyOS Sans SC" panose="00000500000000000000" pitchFamily="2" charset="-122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zh-CN" altLang="en-US"/>
                <a:t>EMV chip &amp; PIN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910590" y="1888490"/>
              <a:ext cx="1447800" cy="30777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400">
                  <a:latin typeface="HarmonyOS Sans SC" panose="00000500000000000000" pitchFamily="2" charset="-122"/>
                  <a:ea typeface="HarmonyOS Sans SC" panose="00000500000000000000" pitchFamily="2" charset="-122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zh-CN" altLang="en-US"/>
                <a:t>1D / 2D QR</a:t>
              </a: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8221345" y="1888490"/>
              <a:ext cx="2101697" cy="30777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400">
                  <a:latin typeface="HarmonyOS Sans SC" panose="00000500000000000000" pitchFamily="2" charset="-122"/>
                  <a:ea typeface="HarmonyOS Sans SC" panose="00000500000000000000" pitchFamily="2" charset="-122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zh-CN" altLang="en-US"/>
                <a:t>NFC contactless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8221345" y="4085590"/>
              <a:ext cx="2492375" cy="30777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1400">
                  <a:latin typeface="HarmonyOS Sans SC" panose="00000500000000000000" pitchFamily="2" charset="-122"/>
                  <a:ea typeface="HarmonyOS Sans SC" panose="00000500000000000000" pitchFamily="2" charset="-122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zh-CN" altLang="en-US"/>
                <a:t>Apple pay &amp; Google pay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3"/>
          <p:cNvSpPr txBox="1"/>
          <p:nvPr/>
        </p:nvSpPr>
        <p:spPr>
          <a:xfrm>
            <a:off x="3576955" y="386080"/>
            <a:ext cx="503872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800">
                <a:latin typeface="HarmonyOS Sans SC Black" panose="00000A00000000000000" charset="-122"/>
                <a:ea typeface="HarmonyOS Sans SC Black" panose="00000A00000000000000" charset="-122"/>
              </a:rPr>
              <a:t>NEW6260 </a:t>
            </a:r>
            <a:r>
              <a:rPr lang="zh-CN" altLang="en-US" sz="2800">
                <a:latin typeface="HarmonyOS Sans SC Black" panose="00000A00000000000000" charset="-122"/>
                <a:ea typeface="HarmonyOS Sans SC Black" panose="00000A00000000000000" charset="-122"/>
              </a:rPr>
              <a:t>Specifications</a:t>
            </a:r>
          </a:p>
        </p:txBody>
      </p:sp>
      <p:graphicFrame>
        <p:nvGraphicFramePr>
          <p:cNvPr id="20" name="表格 19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16453304"/>
              </p:ext>
            </p:extLst>
          </p:nvPr>
        </p:nvGraphicFramePr>
        <p:xfrm>
          <a:off x="698499" y="1177290"/>
          <a:ext cx="5038725" cy="517644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519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67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89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kern="1200">
                          <a:solidFill>
                            <a:schemeClr val="dk1"/>
                          </a:solidFill>
                          <a:latin typeface="HarmonyOS Sans SC Medium" panose="00000600000000000000" charset="-122"/>
                          <a:ea typeface="HarmonyOS Sans SC Medium" panose="00000600000000000000" charset="-122"/>
                          <a:cs typeface="+mn-cs"/>
                        </a:rPr>
                        <a:t>CPU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zh-CN" altLang="en-US" sz="12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  <a:sym typeface="+mn-ea"/>
                        </a:rPr>
                        <a:t>Cortex-A5 500MHz</a:t>
                      </a:r>
                    </a:p>
                  </a:txBody>
                  <a:tcPr anchor="ctr">
                    <a:lnL>
                      <a:noFill/>
                    </a:lnL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9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kern="1200">
                          <a:solidFill>
                            <a:schemeClr val="dk1"/>
                          </a:solidFill>
                          <a:latin typeface="HarmonyOS Sans SC Medium" panose="00000600000000000000" charset="-122"/>
                          <a:ea typeface="HarmonyOS Sans SC Medium" panose="00000600000000000000" charset="-122"/>
                          <a:cs typeface="+mn-cs"/>
                        </a:rPr>
                        <a:t>Memory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zh-CN" altLang="en-US" sz="12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  <a:sym typeface="+mn-ea"/>
                        </a:rPr>
                        <a:t>FLASH: 16MB；SRAM: 16MB</a:t>
                      </a:r>
                    </a:p>
                  </a:txBody>
                  <a:tcPr anchor="ctr">
                    <a:lnL>
                      <a:noFill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37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kern="1200">
                          <a:solidFill>
                            <a:schemeClr val="dk1"/>
                          </a:solidFill>
                          <a:latin typeface="HarmonyOS Sans SC Medium" panose="00000600000000000000" charset="-122"/>
                          <a:ea typeface="HarmonyOS Sans SC Medium" panose="00000600000000000000" charset="-122"/>
                          <a:cs typeface="+mn-cs"/>
                        </a:rPr>
                        <a:t>Display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zh-CN" altLang="en-US" sz="12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  <a:sym typeface="+mn-ea"/>
                        </a:rPr>
                        <a:t>2.4"LCD,320X240 pixels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zh-CN" altLang="en-US" sz="12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  <a:sym typeface="+mn-ea"/>
                        </a:rPr>
                        <a:t>Resistive Touchscreen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zh-CN" altLang="en-US" sz="12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  <a:sym typeface="+mn-ea"/>
                        </a:rPr>
                        <a:t>Supports e-signature</a:t>
                      </a:r>
                    </a:p>
                  </a:txBody>
                  <a:tcPr anchor="ctr">
                    <a:lnL>
                      <a:noFill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6884573"/>
                  </a:ext>
                </a:extLst>
              </a:tr>
              <a:tr h="8037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>
                          <a:solidFill>
                            <a:schemeClr val="dk1"/>
                          </a:solidFill>
                          <a:latin typeface="HarmonyOS Sans SC Medium" panose="00000600000000000000" charset="-122"/>
                          <a:ea typeface="HarmonyOS Sans SC Medium" panose="00000600000000000000" charset="-122"/>
                          <a:cs typeface="+mn-cs"/>
                        </a:rPr>
                        <a:t>Keypad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zh-CN" altLang="en-US" sz="12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  <a:sym typeface="+mn-ea"/>
                        </a:rPr>
                        <a:t>10 alphanumeric keys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zh-CN" altLang="en-US" sz="12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  <a:sym typeface="+mn-ea"/>
                        </a:rPr>
                        <a:t>5 function keys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zh-CN" altLang="en-US" sz="12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  <a:sym typeface="+mn-ea"/>
                        </a:rPr>
                        <a:t>1 power switch key</a:t>
                      </a:r>
                    </a:p>
                  </a:txBody>
                  <a:tcPr anchor="ctr">
                    <a:lnL>
                      <a:noFill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3561539"/>
                  </a:ext>
                </a:extLst>
              </a:tr>
              <a:tr h="5628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kern="1200">
                          <a:solidFill>
                            <a:schemeClr val="dk1"/>
                          </a:solidFill>
                          <a:latin typeface="HarmonyOS Sans SC Medium" panose="00000600000000000000" charset="-122"/>
                          <a:ea typeface="HarmonyOS Sans SC Medium" panose="00000600000000000000" charset="-122"/>
                          <a:cs typeface="+mn-cs"/>
                        </a:rPr>
                        <a:t>Card Reader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zh-CN" altLang="en-US" sz="12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Magnetic Card Reader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zh-CN" altLang="en-US" sz="12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EMV Chip &amp; PIN；NFC Contactless</a:t>
                      </a:r>
                    </a:p>
                  </a:txBody>
                  <a:tcPr anchor="ctr">
                    <a:lnL>
                      <a:noFill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28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kern="1200">
                          <a:solidFill>
                            <a:schemeClr val="dk1"/>
                          </a:solidFill>
                          <a:latin typeface="HarmonyOS Sans SC Medium" panose="00000600000000000000" charset="-122"/>
                          <a:ea typeface="HarmonyOS Sans SC Medium" panose="00000600000000000000" charset="-122"/>
                          <a:cs typeface="+mn-cs"/>
                        </a:rPr>
                        <a:t>Scanner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zh-CN" altLang="en-US" sz="12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Optional，0.3MP Camera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zh-CN" altLang="en-US" sz="12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Support 1D &amp;2D Code scanning</a:t>
                      </a:r>
                    </a:p>
                  </a:txBody>
                  <a:tcPr anchor="ctr">
                    <a:lnL>
                      <a:noFill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37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kern="1200">
                          <a:solidFill>
                            <a:schemeClr val="dk1"/>
                          </a:solidFill>
                          <a:latin typeface="HarmonyOS Sans SC Medium" panose="00000600000000000000" charset="-122"/>
                          <a:ea typeface="HarmonyOS Sans SC Medium" panose="00000600000000000000" charset="-122"/>
                          <a:cs typeface="+mn-cs"/>
                        </a:rPr>
                        <a:t>Card Slots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zh-CN" altLang="en-US" sz="12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1 </a:t>
                      </a:r>
                      <a:r>
                        <a:rPr lang="en-US" altLang="zh-CN" sz="12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x </a:t>
                      </a:r>
                      <a:r>
                        <a:rPr lang="zh-CN" altLang="en-US" sz="12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Nano SIM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zh-CN" altLang="en-US" sz="12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2 </a:t>
                      </a:r>
                      <a:r>
                        <a:rPr lang="en-US" altLang="zh-CN" sz="12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x </a:t>
                      </a:r>
                      <a:r>
                        <a:rPr lang="zh-CN" altLang="en-US" sz="12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Nano SIM (optional)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zh-CN" altLang="en-US" sz="12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1 </a:t>
                      </a:r>
                      <a:r>
                        <a:rPr lang="en-US" altLang="zh-CN" sz="12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x </a:t>
                      </a:r>
                      <a:r>
                        <a:rPr lang="zh-CN" altLang="en-US" sz="12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SAM(optional)</a:t>
                      </a:r>
                    </a:p>
                  </a:txBody>
                  <a:tcPr anchor="ctr">
                    <a:lnL>
                      <a:noFill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3219904"/>
                  </a:ext>
                </a:extLst>
              </a:tr>
              <a:tr h="5628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kern="1200">
                          <a:solidFill>
                            <a:schemeClr val="dk1"/>
                          </a:solidFill>
                          <a:latin typeface="HarmonyOS Sans SC Medium" panose="00000600000000000000" charset="-122"/>
                          <a:ea typeface="HarmonyOS Sans SC Medium" panose="00000600000000000000" charset="-122"/>
                          <a:cs typeface="+mn-cs"/>
                        </a:rPr>
                        <a:t>Communication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zh-CN" altLang="en-US" sz="12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4G(LTE)/2G(GPRS)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zh-CN" altLang="en-US" sz="12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Optional WiFi(2.4GHz)</a:t>
                      </a:r>
                    </a:p>
                  </a:txBody>
                  <a:tcPr anchor="ctr">
                    <a:lnL>
                      <a:noFill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9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kern="1200">
                          <a:solidFill>
                            <a:schemeClr val="dk1"/>
                          </a:solidFill>
                          <a:latin typeface="HarmonyOS Sans SC Medium" panose="00000600000000000000" charset="-122"/>
                          <a:ea typeface="HarmonyOS Sans SC Medium" panose="00000600000000000000" charset="-122"/>
                          <a:cs typeface="+mn-cs"/>
                        </a:rPr>
                        <a:t>Peripheral Ports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zh-CN" altLang="en-US" sz="12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1x Type-C USB2.0 Device</a:t>
                      </a:r>
                    </a:p>
                  </a:txBody>
                  <a:tcPr anchor="ctr">
                    <a:lnL>
                      <a:noFill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693383"/>
                  </a:ext>
                </a:extLst>
              </a:tr>
            </a:tbl>
          </a:graphicData>
        </a:graphic>
      </p:graphicFrame>
      <p:graphicFrame>
        <p:nvGraphicFramePr>
          <p:cNvPr id="22" name="表格 21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21138006"/>
              </p:ext>
            </p:extLst>
          </p:nvPr>
        </p:nvGraphicFramePr>
        <p:xfrm>
          <a:off x="6195060" y="1177290"/>
          <a:ext cx="5275580" cy="517996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014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0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91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kern="1200">
                          <a:solidFill>
                            <a:schemeClr val="dk1"/>
                          </a:solidFill>
                          <a:latin typeface="HarmonyOS Sans SC Medium" panose="00000600000000000000" charset="-122"/>
                          <a:ea typeface="HarmonyOS Sans SC Medium" panose="00000600000000000000" charset="-122"/>
                          <a:cs typeface="+mn-cs"/>
                        </a:rPr>
                        <a:t>Battery</a:t>
                      </a:r>
                    </a:p>
                  </a:txBody>
                  <a:tcPr anchor="ctr">
                    <a:lnL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zh-CN" altLang="en-US" sz="12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Rechargeable Liion battery 3.7V/800mAh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8981350"/>
                  </a:ext>
                </a:extLst>
              </a:tr>
              <a:tr h="5841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kern="1200">
                          <a:solidFill>
                            <a:schemeClr val="dk1"/>
                          </a:solidFill>
                          <a:latin typeface="HarmonyOS Sans SC Medium" panose="00000600000000000000" charset="-122"/>
                          <a:ea typeface="HarmonyOS Sans SC Medium" panose="00000600000000000000" charset="-122"/>
                          <a:cs typeface="+mn-cs"/>
                        </a:rPr>
                        <a:t>Adapter/ Power</a:t>
                      </a:r>
                    </a:p>
                  </a:txBody>
                  <a:tcPr anchor="ctr">
                    <a:lnL>
                      <a:noFill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zh-CN" altLang="en-US" sz="12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Input: 100~240V AC,50Hz/60Hz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zh-CN" altLang="en-US" sz="12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Output:5V DC,1A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6533779"/>
                  </a:ext>
                </a:extLst>
              </a:tr>
              <a:tr h="3257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kern="1200">
                          <a:solidFill>
                            <a:schemeClr val="dk1"/>
                          </a:solidFill>
                          <a:latin typeface="HarmonyOS Sans SC Medium" panose="00000600000000000000" charset="-122"/>
                          <a:ea typeface="HarmonyOS Sans SC Medium" panose="00000600000000000000" charset="-122"/>
                          <a:cs typeface="+mn-cs"/>
                        </a:rPr>
                        <a:t>Dimensions</a:t>
                      </a:r>
                    </a:p>
                  </a:txBody>
                  <a:tcPr anchor="ctr">
                    <a:lnL>
                      <a:noFill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zh-CN" alt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L×W×H (mm):136</a:t>
                      </a:r>
                      <a:r>
                        <a:rPr lang="en-US" altLang="zh-CN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x</a:t>
                      </a:r>
                      <a:r>
                        <a:rPr lang="zh-CN" alt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69</a:t>
                      </a:r>
                      <a:r>
                        <a:rPr lang="en-US" altLang="zh-CN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x</a:t>
                      </a:r>
                      <a:r>
                        <a:rPr lang="zh-CN" alt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17.5</a:t>
                      </a:r>
                      <a:endParaRPr lang="en-US" altLang="zh-CN" sz="12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armonyOS Sans SC" panose="00000500000000000000" pitchFamily="2" charset="-122"/>
                        <a:ea typeface="HarmonyOS Sans SC" panose="00000500000000000000" pitchFamily="2" charset="-122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en-US" altLang="zh-CN" sz="1200" kern="120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Weight:145g</a:t>
                      </a:r>
                      <a:endParaRPr lang="zh-CN" altLang="en-US" sz="1200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HarmonyOS Sans SC" panose="00000500000000000000" pitchFamily="2" charset="-122"/>
                        <a:ea typeface="HarmonyOS Sans SC" panose="00000500000000000000" pitchFamily="2" charset="-122"/>
                        <a:cs typeface="+mn-cs"/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481386"/>
                  </a:ext>
                </a:extLst>
              </a:tr>
              <a:tr h="3257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kern="1200">
                          <a:solidFill>
                            <a:schemeClr val="dk1"/>
                          </a:solidFill>
                          <a:latin typeface="HarmonyOS Sans SC Medium" panose="00000600000000000000" charset="-122"/>
                          <a:ea typeface="HarmonyOS Sans SC Medium" panose="00000600000000000000" charset="-122"/>
                          <a:cs typeface="+mn-cs"/>
                        </a:rPr>
                        <a:t>Audio</a:t>
                      </a:r>
                    </a:p>
                  </a:txBody>
                  <a:tcPr anchor="ctr">
                    <a:lnL>
                      <a:noFill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zh-CN" alt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1 × Buzzer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142518"/>
                  </a:ext>
                </a:extLst>
              </a:tr>
              <a:tr h="10942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kern="1200">
                          <a:solidFill>
                            <a:schemeClr val="dk1"/>
                          </a:solidFill>
                          <a:latin typeface="HarmonyOS Sans SC Medium" panose="00000600000000000000" charset="-122"/>
                          <a:ea typeface="HarmonyOS Sans SC Medium" panose="00000600000000000000" charset="-122"/>
                          <a:cs typeface="+mn-cs"/>
                        </a:rPr>
                        <a:t>Storage Environment</a:t>
                      </a:r>
                    </a:p>
                  </a:txBody>
                  <a:tcPr anchor="ctr">
                    <a:lnL>
                      <a:noFill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zh-CN" altLang="en-US" sz="12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Temperature: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zh-CN" altLang="en-US" sz="12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20°C~60°C(-4°F~140°F)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zh-CN" altLang="en-US" sz="12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Humidity: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zh-CN" altLang="en-US" sz="12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5%~95%(non-condense)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42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kern="1200">
                          <a:solidFill>
                            <a:schemeClr val="dk1"/>
                          </a:solidFill>
                          <a:latin typeface="HarmonyOS Sans SC Medium" panose="00000600000000000000" charset="-122"/>
                          <a:ea typeface="HarmonyOS Sans SC Medium" panose="00000600000000000000" charset="-122"/>
                          <a:cs typeface="+mn-cs"/>
                        </a:rPr>
                        <a:t>Working Environment</a:t>
                      </a:r>
                    </a:p>
                  </a:txBody>
                  <a:tcPr anchor="ctr">
                    <a:lnL>
                      <a:noFill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zh-CN" altLang="en-US" sz="12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Temperature: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zh-CN" altLang="en-US" sz="12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0°C~50°C(32°F~122°F)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zh-CN" altLang="en-US" sz="12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Humidity: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zh-CN" altLang="en-US" sz="1200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10%~90%(non-condense)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84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kern="1200">
                          <a:solidFill>
                            <a:schemeClr val="dk1"/>
                          </a:solidFill>
                          <a:latin typeface="HarmonyOS Sans SC Medium" panose="00000600000000000000" charset="-122"/>
                          <a:ea typeface="HarmonyOS Sans SC Medium" panose="00000600000000000000" charset="-122"/>
                          <a:cs typeface="+mn-cs"/>
                        </a:rPr>
                        <a:t>Certifications</a:t>
                      </a:r>
                    </a:p>
                  </a:txBody>
                  <a:tcPr anchor="ctr">
                    <a:lnL>
                      <a:noFill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20000"/>
                        </a:lnSpc>
                      </a:pPr>
                      <a:r>
                        <a:rPr lang="zh-CN" altLang="en-US" sz="120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HarmonyOS Sans SC" panose="00000500000000000000" pitchFamily="2" charset="-122"/>
                          <a:ea typeface="HarmonyOS Sans SC" panose="00000500000000000000" pitchFamily="2" charset="-122"/>
                          <a:cs typeface="+mn-cs"/>
                        </a:rPr>
                        <a:t>PCIPTS 6.X,EMVL1&amp;L2, EMV Contactless L1,Paypass, Paywave,American ExpressPay Discover D-PASAnatel,ABECS. CE,TQM,RoHS,etc.</a:t>
                      </a:r>
                    </a:p>
                  </a:txBody>
                  <a:tcPr anchor="ctr"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419*710"/>
  <p:tag name="TABLE_ENDDRAG_RECT" val="60*98*419*71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419*397"/>
  <p:tag name="TABLE_ENDDRAG_RECT" val="485*92*419*397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480</Words>
  <Application>Microsoft Office PowerPoint</Application>
  <PresentationFormat>宽屏</PresentationFormat>
  <Paragraphs>72</Paragraphs>
  <Slides>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HarmonyOS Sans SC Medium</vt:lpstr>
      <vt:lpstr>HarmonyOS Sans SC</vt:lpstr>
      <vt:lpstr>HarmonyOS Sans SC Black</vt:lpstr>
      <vt:lpstr>Calibri Light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. 胡</cp:lastModifiedBy>
  <cp:revision>48</cp:revision>
  <dcterms:created xsi:type="dcterms:W3CDTF">2015-05-05T08:02:00Z</dcterms:created>
  <dcterms:modified xsi:type="dcterms:W3CDTF">2025-01-23T02:00:19Z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2052-10.8.0.5715</vt:lpwstr>
  </property>
</Properties>
</file>